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293" r:id="rId3"/>
    <p:sldId id="294" r:id="rId4"/>
    <p:sldId id="298" r:id="rId5"/>
    <p:sldId id="299" r:id="rId6"/>
    <p:sldId id="300" r:id="rId7"/>
    <p:sldId id="301" r:id="rId8"/>
    <p:sldId id="302" r:id="rId9"/>
    <p:sldId id="267" r:id="rId10"/>
    <p:sldId id="303" r:id="rId11"/>
    <p:sldId id="306" r:id="rId12"/>
    <p:sldId id="272" r:id="rId13"/>
    <p:sldId id="274" r:id="rId14"/>
    <p:sldId id="309" r:id="rId15"/>
    <p:sldId id="311" r:id="rId16"/>
    <p:sldId id="275" r:id="rId17"/>
    <p:sldId id="310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880" autoAdjust="0"/>
  </p:normalViewPr>
  <p:slideViewPr>
    <p:cSldViewPr>
      <p:cViewPr>
        <p:scale>
          <a:sx n="114" d="100"/>
          <a:sy n="114" d="100"/>
        </p:scale>
        <p:origin x="-15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Users\WIN7\Desktop\&#1052;&#1086;&#1080;%20&#1076;&#1086;&#1082;&#1091;&#1084;&#1077;&#1085;&#1090;&#1099;\&#1056;&#1040;&#1041;&#1054;&#1058;&#1040;\&#1047;&#1072;&#1074;.&#1089;&#1077;&#1082;&#1090;&#1086;&#1088;&#1086;&#1084;\&#1041;&#1102;&#1076;&#1078;&#1077;&#1090;%20&#1076;&#1083;&#1103;%20&#1075;&#1088;&#1072;&#1078;&#1076;&#1072;&#1085;\&#1044;&#1080;&#1072;&#1075;&#1088;&#1072;&#1084;&#1084;&#1084;&#1099;%202021-202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1"/>
          <c:order val="1"/>
          <c:explosion val="25"/>
          <c:dPt>
            <c:idx val="0"/>
            <c:explosion val="2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41,7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1,6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9,9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14,4%</a:t>
                    </a:r>
                    <a:endParaRPr lang="en-US" dirty="0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smtClean="0"/>
                      <a:t>31,1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'Лист3 (2)'!$A$2:$A$8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</c:strCache>
            </c:strRef>
          </c:cat>
          <c:val>
            <c:numRef>
              <c:f>'Лист3 (2)'!$C$2:$C$10</c:f>
              <c:numCache>
                <c:formatCode>0.00</c:formatCode>
                <c:ptCount val="9"/>
                <c:pt idx="0">
                  <c:v>47.105726894879446</c:v>
                </c:pt>
                <c:pt idx="1">
                  <c:v>1.0650267412647774</c:v>
                </c:pt>
                <c:pt idx="2">
                  <c:v>0.24352275704751783</c:v>
                </c:pt>
                <c:pt idx="3">
                  <c:v>14.0852740658539</c:v>
                </c:pt>
                <c:pt idx="4">
                  <c:v>16.387951274898189</c:v>
                </c:pt>
                <c:pt idx="5">
                  <c:v>0.15412832724526443</c:v>
                </c:pt>
                <c:pt idx="6">
                  <c:v>20.279691537841043</c:v>
                </c:pt>
                <c:pt idx="7">
                  <c:v>0.31904563739769815</c:v>
                </c:pt>
                <c:pt idx="8">
                  <c:v>0.35963276357228441</c:v>
                </c:pt>
              </c:numCache>
            </c:numRef>
          </c:val>
        </c:ser>
        <c:ser>
          <c:idx val="0"/>
          <c:order val="0"/>
          <c:explosion val="25"/>
          <c:dLbls>
            <c:showPercent val="1"/>
            <c:showLeaderLines val="1"/>
          </c:dLbls>
          <c:cat>
            <c:strRef>
              <c:f>'Лист3 (2)'!$A$2:$A$10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'Лист3 (2)'!$B$2:$B$10</c:f>
              <c:numCache>
                <c:formatCode>0.0</c:formatCode>
                <c:ptCount val="9"/>
                <c:pt idx="0">
                  <c:v>9168.7999999999811</c:v>
                </c:pt>
                <c:pt idx="1">
                  <c:v>207.3</c:v>
                </c:pt>
                <c:pt idx="2">
                  <c:v>47.4</c:v>
                </c:pt>
                <c:pt idx="3">
                  <c:v>2741.6</c:v>
                </c:pt>
                <c:pt idx="4">
                  <c:v>3189.8</c:v>
                </c:pt>
                <c:pt idx="5">
                  <c:v>30</c:v>
                </c:pt>
                <c:pt idx="6">
                  <c:v>3947.3</c:v>
                </c:pt>
                <c:pt idx="7">
                  <c:v>62.1</c:v>
                </c:pt>
                <c:pt idx="8">
                  <c:v>70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/>
      <dgm:t>
        <a:bodyPr/>
        <a:lstStyle/>
        <a:p>
          <a:r>
            <a:rPr lang="ru-RU" sz="2000" dirty="0" smtClean="0"/>
            <a:t>Рассмотрение проекта бюджета</a:t>
          </a:r>
          <a:endParaRPr lang="ru-RU" sz="2000" dirty="0"/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r>
            <a:rPr lang="ru-RU" sz="2000" dirty="0" smtClean="0"/>
            <a:t>Утверждение проекта бюджета</a:t>
          </a:r>
          <a:endParaRPr lang="ru-RU" sz="2000" dirty="0"/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X="-612" custLinFactNeighborX="-100000" custLinFactNeighborY="298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8716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X="-612" custLinFactNeighborX="-100000" custLinFactNeighborY="55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141027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91182" custLinFactNeighborY="574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38963" custLinFactNeighborX="205" custLinFactNeighborY="38586">
        <dgm:presLayoutVars>
          <dgm:bulletEnabled val="1"/>
        </dgm:presLayoutVars>
      </dgm:prSet>
      <dgm:spPr/>
    </dgm:pt>
  </dgm:ptLst>
  <dgm:cxnLst>
    <dgm:cxn modelId="{F23776E9-F325-43A8-B93A-83A5546D674E}" type="presOf" srcId="{47DE6AAF-E77F-41E5-887E-2B7590088927}" destId="{537D21AA-C489-45EE-A8B2-F1889B87C301}" srcOrd="0" destOrd="0" presId="urn:microsoft.com/office/officeart/2005/8/layout/list1"/>
    <dgm:cxn modelId="{6A5A045D-0F72-43D3-BB9A-43BBA5842B93}" type="presOf" srcId="{9627A623-F456-49E6-9CEE-DAA3672B5407}" destId="{F8FFED77-E205-4786-9C92-75818F45B3C3}" srcOrd="1" destOrd="0" presId="urn:microsoft.com/office/officeart/2005/8/layout/list1"/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FA376FBE-2550-470D-9347-754C81B75EDC}" type="presOf" srcId="{9627A623-F456-49E6-9CEE-DAA3672B5407}" destId="{E7FC8D2D-AAE0-49BA-AE07-D93E3B7B6599}" srcOrd="0" destOrd="0" presId="urn:microsoft.com/office/officeart/2005/8/layout/list1"/>
    <dgm:cxn modelId="{A18F3CDB-AAC8-4748-98D4-49A33F458F00}" type="presOf" srcId="{218221A9-4C38-4F17-9344-04F7516440AE}" destId="{26F08A94-15C6-481E-9154-B20A5FEF7382}" srcOrd="1" destOrd="0" presId="urn:microsoft.com/office/officeart/2005/8/layout/list1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FF76D62E-147E-4DEC-A24D-7CD2048F5E3A}" type="presOf" srcId="{218221A9-4C38-4F17-9344-04F7516440AE}" destId="{A8C73946-C8F9-4786-96E6-D3060C361670}" srcOrd="0" destOrd="0" presId="urn:microsoft.com/office/officeart/2005/8/layout/list1"/>
    <dgm:cxn modelId="{1D4BC46F-AD7B-41B6-B615-AF6791074478}" type="presOf" srcId="{D4C136E3-2B52-41D4-B355-0A631098C734}" destId="{3F006C1C-44CC-40A3-93A0-4C77B17DE774}" srcOrd="0" destOrd="0" presId="urn:microsoft.com/office/officeart/2005/8/layout/list1"/>
    <dgm:cxn modelId="{5680B339-BF9B-4922-82C3-24DCAE86FAAB}" type="presOf" srcId="{F72C9C6D-6A51-4247-87A4-1575277B074F}" destId="{4EDB460E-EA2F-4B80-AEEC-65936D828CCA}" srcOrd="0" destOrd="0" presId="urn:microsoft.com/office/officeart/2005/8/layout/list1"/>
    <dgm:cxn modelId="{F6CFB0F7-E5B9-44D2-879E-984F8CC4CB86}" type="presOf" srcId="{47DE6AAF-E77F-41E5-887E-2B7590088927}" destId="{B6324098-4C94-444C-ACA4-D91C5374D090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02145986-8BFB-4281-8CDA-6EE4DF263003}" type="presParOf" srcId="{4EDB460E-EA2F-4B80-AEEC-65936D828CCA}" destId="{A43CDFDD-DB88-40D3-B31F-08B0A5D02257}" srcOrd="0" destOrd="0" presId="urn:microsoft.com/office/officeart/2005/8/layout/list1"/>
    <dgm:cxn modelId="{32312E6E-896D-4312-9066-333CC499D7A8}" type="presParOf" srcId="{A43CDFDD-DB88-40D3-B31F-08B0A5D02257}" destId="{E7FC8D2D-AAE0-49BA-AE07-D93E3B7B6599}" srcOrd="0" destOrd="0" presId="urn:microsoft.com/office/officeart/2005/8/layout/list1"/>
    <dgm:cxn modelId="{9C0CFA44-9AA5-4B31-9646-43A37B0A8E3A}" type="presParOf" srcId="{A43CDFDD-DB88-40D3-B31F-08B0A5D02257}" destId="{F8FFED77-E205-4786-9C92-75818F45B3C3}" srcOrd="1" destOrd="0" presId="urn:microsoft.com/office/officeart/2005/8/layout/list1"/>
    <dgm:cxn modelId="{4503967B-DF9D-422B-B085-25BCBB2FE507}" type="presParOf" srcId="{4EDB460E-EA2F-4B80-AEEC-65936D828CCA}" destId="{75FCF280-A800-4A52-9348-48B5CE864AA0}" srcOrd="1" destOrd="0" presId="urn:microsoft.com/office/officeart/2005/8/layout/list1"/>
    <dgm:cxn modelId="{A0A3317F-219E-48FE-90B6-3BF36411CFDA}" type="presParOf" srcId="{4EDB460E-EA2F-4B80-AEEC-65936D828CCA}" destId="{3F006C1C-44CC-40A3-93A0-4C77B17DE774}" srcOrd="2" destOrd="0" presId="urn:microsoft.com/office/officeart/2005/8/layout/list1"/>
    <dgm:cxn modelId="{FD6E7F31-0605-404D-9563-FC7249441BF7}" type="presParOf" srcId="{4EDB460E-EA2F-4B80-AEEC-65936D828CCA}" destId="{DB434631-6144-4228-8D06-27AB84B1D686}" srcOrd="3" destOrd="0" presId="urn:microsoft.com/office/officeart/2005/8/layout/list1"/>
    <dgm:cxn modelId="{57A07AFC-E460-4941-8CFC-A482AB18EE86}" type="presParOf" srcId="{4EDB460E-EA2F-4B80-AEEC-65936D828CCA}" destId="{A0BDE4B3-C4CF-48C6-9A36-500B2C3489D7}" srcOrd="4" destOrd="0" presId="urn:microsoft.com/office/officeart/2005/8/layout/list1"/>
    <dgm:cxn modelId="{073FF26A-5A05-4C6D-B8F0-E1788DC31A3B}" type="presParOf" srcId="{A0BDE4B3-C4CF-48C6-9A36-500B2C3489D7}" destId="{A8C73946-C8F9-4786-96E6-D3060C361670}" srcOrd="0" destOrd="0" presId="urn:microsoft.com/office/officeart/2005/8/layout/list1"/>
    <dgm:cxn modelId="{3428814E-6D50-4279-8B36-EFE22A4C74DC}" type="presParOf" srcId="{A0BDE4B3-C4CF-48C6-9A36-500B2C3489D7}" destId="{26F08A94-15C6-481E-9154-B20A5FEF7382}" srcOrd="1" destOrd="0" presId="urn:microsoft.com/office/officeart/2005/8/layout/list1"/>
    <dgm:cxn modelId="{47E456DA-69A4-4AB8-90AB-5B0B99A05C8F}" type="presParOf" srcId="{4EDB460E-EA2F-4B80-AEEC-65936D828CCA}" destId="{01F7E01B-2FE7-4714-993D-04B86A559172}" srcOrd="5" destOrd="0" presId="urn:microsoft.com/office/officeart/2005/8/layout/list1"/>
    <dgm:cxn modelId="{D00E205A-40A2-4F4A-A716-ADDC3D277D70}" type="presParOf" srcId="{4EDB460E-EA2F-4B80-AEEC-65936D828CCA}" destId="{82E27E00-3670-49D0-864C-CE6F328784BA}" srcOrd="6" destOrd="0" presId="urn:microsoft.com/office/officeart/2005/8/layout/list1"/>
    <dgm:cxn modelId="{B348A826-7530-45EB-AFD1-579329DAE1BC}" type="presParOf" srcId="{4EDB460E-EA2F-4B80-AEEC-65936D828CCA}" destId="{4FBEA8CE-36EC-4653-AD90-08F2B7C28F2F}" srcOrd="7" destOrd="0" presId="urn:microsoft.com/office/officeart/2005/8/layout/list1"/>
    <dgm:cxn modelId="{55B5D73C-2DD3-46E0-B040-96E10ECB60A9}" type="presParOf" srcId="{4EDB460E-EA2F-4B80-AEEC-65936D828CCA}" destId="{AB243640-CBD1-43F3-9550-87CD853188CF}" srcOrd="8" destOrd="0" presId="urn:microsoft.com/office/officeart/2005/8/layout/list1"/>
    <dgm:cxn modelId="{E2A2DC6E-58D7-4817-A162-C7383DA5B538}" type="presParOf" srcId="{AB243640-CBD1-43F3-9550-87CD853188CF}" destId="{537D21AA-C489-45EE-A8B2-F1889B87C301}" srcOrd="0" destOrd="0" presId="urn:microsoft.com/office/officeart/2005/8/layout/list1"/>
    <dgm:cxn modelId="{DA9A3ADC-05DB-4E62-8153-FF1040879F3D}" type="presParOf" srcId="{AB243640-CBD1-43F3-9550-87CD853188CF}" destId="{B6324098-4C94-444C-ACA4-D91C5374D090}" srcOrd="1" destOrd="0" presId="urn:microsoft.com/office/officeart/2005/8/layout/list1"/>
    <dgm:cxn modelId="{CB74BC85-A29E-4854-95B8-E50BB9D08713}" type="presParOf" srcId="{4EDB460E-EA2F-4B80-AEEC-65936D828CCA}" destId="{A0859D56-97BB-4716-9C87-9D28D85A49EB}" srcOrd="9" destOrd="0" presId="urn:microsoft.com/office/officeart/2005/8/layout/list1"/>
    <dgm:cxn modelId="{90C00CC4-D56A-4869-B765-3059B0F0D11B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11771"/>
          <a:ext cx="8244408" cy="89555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9858" tIns="749808" rIns="63985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11771"/>
        <a:ext cx="8244408" cy="895551"/>
      </dsp:txXfrm>
    </dsp:sp>
    <dsp:sp modelId="{F8FFED77-E205-4786-9C92-75818F45B3C3}">
      <dsp:nvSpPr>
        <dsp:cNvPr id="0" name=""/>
        <dsp:cNvSpPr/>
      </dsp:nvSpPr>
      <dsp:spPr>
        <a:xfrm>
          <a:off x="0" y="347536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47536"/>
        <a:ext cx="2279232" cy="1041837"/>
      </dsp:txXfrm>
    </dsp:sp>
    <dsp:sp modelId="{82E27E00-3670-49D0-864C-CE6F328784BA}">
      <dsp:nvSpPr>
        <dsp:cNvPr id="0" name=""/>
        <dsp:cNvSpPr/>
      </dsp:nvSpPr>
      <dsp:spPr>
        <a:xfrm>
          <a:off x="0" y="2141167"/>
          <a:ext cx="8244408" cy="127939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18650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Рассмотрение проекта бюджета</a:t>
          </a:r>
          <a:endParaRPr lang="ru-RU" sz="2000" kern="1200" dirty="0"/>
        </a:p>
      </dsp:txBody>
      <dsp:txXfrm>
        <a:off x="0" y="2218650"/>
        <a:ext cx="2279232" cy="1041837"/>
      </dsp:txXfrm>
    </dsp:sp>
    <dsp:sp modelId="{68FB6DFD-8703-4046-9703-C2FCDB4EF6BF}">
      <dsp:nvSpPr>
        <dsp:cNvPr id="0" name=""/>
        <dsp:cNvSpPr/>
      </dsp:nvSpPr>
      <dsp:spPr>
        <a:xfrm>
          <a:off x="0" y="4155703"/>
          <a:ext cx="8244408" cy="1260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36349" y="4225040"/>
          <a:ext cx="2279232" cy="10418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8133" tIns="0" rIns="21813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Утверждение проекта бюджета</a:t>
          </a:r>
          <a:endParaRPr lang="ru-RU" sz="2000" kern="1200" dirty="0"/>
        </a:p>
      </dsp:txBody>
      <dsp:txXfrm>
        <a:off x="36349" y="4225040"/>
        <a:ext cx="2279232" cy="1041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0.14353</cdr:x>
      <cdr:y>0.04577</cdr:y>
    </cdr:from>
    <cdr:to>
      <cdr:x>0.90016</cdr:x>
      <cdr:y>0.09331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6301" y="247650"/>
          <a:ext cx="461962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0.09828</cdr:x>
      <cdr:y>0.04754</cdr:y>
    </cdr:from>
    <cdr:to>
      <cdr:x>0.91108</cdr:x>
      <cdr:y>0.11444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0076" y="257175"/>
          <a:ext cx="4962525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endParaRPr lang="ru-RU" sz="15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A4359D8-D60C-4C6B-A30B-536350021260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E3C53D-EDE6-4712-9755-9497977D2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CEE5B-3DEC-4C6A-8445-3DB8BB17AE8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FD2D-CC12-45FF-A630-D6CCF06F9044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63E4E-272E-4B31-B5C0-4339700F2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3700-5CBA-4A0E-B652-B08F19BCEE0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3A330-A7FC-4A84-A5E9-26997DBE9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BA71-749E-45CF-8CC9-B84FE18A45E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CD8E-2010-4A1C-881F-FEBB6F19BE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0B12-7163-4B9A-9202-4CD999FDC71D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8690-06C5-49C8-98ED-3371D81C3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2DFA-8560-4DDC-B440-220B1CF559F9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8807-F9E9-4B49-B080-C3C38D54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9BD3-A441-442B-A7BE-DCD55F416E3C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19FF-DD99-4E59-8612-1AC0EE6FD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7F1BD-3DB9-4EBB-8713-BBE3742041EB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3937-B3F9-4CA6-9E83-FC01DBBC0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36C0F-62DB-4761-8E27-B158AFFD176B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41B02-0A37-4A34-9B28-96B3044C3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3588-BBCD-4874-93E3-226DFCCCEFD7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5DC29-30C6-410A-A878-676B92EA8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DA98-0F26-4AFF-8A51-654B1BDEE72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3B11B-5CC0-48CC-BE4E-6BE7A04F0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69574-C129-441B-BE42-A914405D274F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B86B8-BAA3-49F0-8B0F-A959404D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93950-433E-43A0-8A84-EA3C7CE0CDB6}" type="datetimeFigureOut">
              <a:rPr lang="ru-RU"/>
              <a:pPr>
                <a:defRPr/>
              </a:pPr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48A722B-DD6F-4B99-A721-9C1452B46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4221163"/>
            <a:ext cx="7459662" cy="192246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Проект </a:t>
            </a:r>
            <a:r>
              <a:rPr lang="x-none" b="1" dirty="0" smtClean="0"/>
              <a:t> бюджет</a:t>
            </a:r>
            <a:r>
              <a:rPr lang="ru-RU" b="1" dirty="0" smtClean="0"/>
              <a:t>а</a:t>
            </a:r>
            <a:r>
              <a:rPr lang="x-none" b="1" smtClean="0"/>
              <a:t> </a:t>
            </a:r>
            <a:r>
              <a:rPr lang="ru-RU" b="1" dirty="0" smtClean="0"/>
              <a:t>Елизаветинского</a:t>
            </a:r>
            <a:r>
              <a:rPr lang="x-none" b="1" smtClean="0"/>
              <a:t> </a:t>
            </a:r>
            <a:r>
              <a:rPr lang="x-none" b="1" dirty="0"/>
              <a:t>сельского </a:t>
            </a:r>
            <a:r>
              <a:rPr lang="x-none" b="1" smtClean="0"/>
              <a:t>поселения</a:t>
            </a:r>
            <a:r>
              <a:rPr lang="ru-RU" b="1" dirty="0" smtClean="0"/>
              <a:t> Азовского района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x-none" b="1" dirty="0"/>
              <a:t> </a:t>
            </a:r>
            <a:r>
              <a:rPr lang="x-none" b="1"/>
              <a:t>на </a:t>
            </a:r>
            <a:r>
              <a:rPr lang="x-none" b="1" smtClean="0"/>
              <a:t>20</a:t>
            </a:r>
            <a:r>
              <a:rPr lang="ru-RU" b="1" dirty="0" smtClean="0"/>
              <a:t>23 </a:t>
            </a:r>
            <a:r>
              <a:rPr lang="x-none" b="1" smtClean="0"/>
              <a:t>год </a:t>
            </a:r>
            <a:r>
              <a:rPr lang="x-none" b="1" dirty="0"/>
              <a:t>и </a:t>
            </a:r>
            <a:r>
              <a:rPr lang="ru-RU" b="1" dirty="0" smtClean="0"/>
              <a:t>на </a:t>
            </a:r>
            <a:r>
              <a:rPr lang="x-none" b="1" dirty="0" smtClean="0"/>
              <a:t>плановый </a:t>
            </a:r>
            <a:r>
              <a:rPr lang="x-none" b="1"/>
              <a:t>период </a:t>
            </a:r>
            <a:r>
              <a:rPr lang="x-none" b="1" smtClean="0"/>
              <a:t>20</a:t>
            </a:r>
            <a:r>
              <a:rPr lang="ru-RU" b="1" dirty="0" smtClean="0"/>
              <a:t>24 </a:t>
            </a:r>
            <a:r>
              <a:rPr lang="ru-RU" b="1" dirty="0" smtClean="0"/>
              <a:t>и </a:t>
            </a:r>
            <a:r>
              <a:rPr lang="x-none" b="1" smtClean="0"/>
              <a:t>20</a:t>
            </a:r>
            <a:r>
              <a:rPr lang="en-US" b="1" dirty="0" smtClean="0"/>
              <a:t>2</a:t>
            </a:r>
            <a:r>
              <a:rPr lang="ru-RU" b="1" dirty="0" smtClean="0"/>
              <a:t>5</a:t>
            </a:r>
            <a:r>
              <a:rPr lang="en-US" b="1" dirty="0" smtClean="0"/>
              <a:t> </a:t>
            </a:r>
            <a:r>
              <a:rPr lang="x-none" b="1" smtClean="0"/>
              <a:t>г</a:t>
            </a:r>
            <a:r>
              <a:rPr lang="ru-RU" b="1" dirty="0" smtClean="0"/>
              <a:t>г.</a:t>
            </a:r>
            <a:r>
              <a:rPr lang="x-none" b="1" smtClean="0"/>
              <a:t>»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205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0"/>
            <a:ext cx="7561263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https://storage.myseldon.com/news_pict_FD/FD1D93F1A79D9ABB8DED9F244D14C4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214313"/>
            <a:ext cx="75009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971550" y="1889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 бюджета составляют: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571625"/>
            <a:ext cx="77358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571625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3857625"/>
            <a:ext cx="2479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3929063"/>
            <a:ext cx="26654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3857625"/>
            <a:ext cx="21605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500063" y="2857500"/>
            <a:ext cx="8247062" cy="1306513"/>
          </a:xfrm>
        </p:spPr>
        <p:txBody>
          <a:bodyPr/>
          <a:lstStyle/>
          <a:p>
            <a:pPr marL="182563" eaLnBrk="1" hangingPunct="1">
              <a:buFont typeface="Georgia" pitchFamily="18" charset="0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Местные налоги, установленные на территории МО Елизаветинское сельское поселение</a:t>
            </a: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1143000" y="4572000"/>
            <a:ext cx="7215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Налог на имущество физических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Налог на имущество юридических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Земельный налог физических лиц.</a:t>
            </a:r>
          </a:p>
          <a:p>
            <a:pPr>
              <a:buFontTx/>
              <a:buChar char="-"/>
            </a:pP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Земельный налог юридических лиц.</a:t>
            </a:r>
          </a:p>
          <a:p>
            <a:endParaRPr lang="ru-RU" alt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5" descr="https://www.topnews.ru/wp-content/uploads/2021/06/Nal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214313"/>
            <a:ext cx="46434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10456" y="260350"/>
            <a:ext cx="6923088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b="1" i="1" kern="0" dirty="0" smtClean="0">
                <a:latin typeface="Arial" charset="0"/>
              </a:rPr>
              <a:t>Основные источники доходов бюджета Елизаветинского сельского поселения Азовского района на 2022-2024 годы</a:t>
            </a:r>
            <a:br>
              <a:rPr lang="ru-RU" altLang="ru-RU" sz="1800" b="1" i="1" kern="0" dirty="0" smtClean="0">
                <a:latin typeface="Arial" charset="0"/>
              </a:rPr>
            </a:br>
            <a:endParaRPr lang="ru-RU" altLang="ru-RU" sz="2000" b="1" i="1" kern="0" dirty="0" smtClean="0">
              <a:latin typeface="Arial" charset="0"/>
            </a:endParaRPr>
          </a:p>
        </p:txBody>
      </p:sp>
      <p:sp>
        <p:nvSpPr>
          <p:cNvPr id="13315" name="Text Box 2897"/>
          <p:cNvSpPr txBox="1">
            <a:spLocks noChangeArrowheads="1"/>
          </p:cNvSpPr>
          <p:nvPr/>
        </p:nvSpPr>
        <p:spPr bwMode="auto">
          <a:xfrm>
            <a:off x="7240588" y="1052513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>
                <a:cs typeface="Arial" charset="0"/>
              </a:rPr>
              <a:t>тыс.руб.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850" y="1484313"/>
          <a:ext cx="8712201" cy="3603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4"/>
                <a:gridCol w="2747085"/>
                <a:gridCol w="863371"/>
                <a:gridCol w="941861"/>
                <a:gridCol w="863372"/>
                <a:gridCol w="863369"/>
                <a:gridCol w="784885"/>
                <a:gridCol w="863374"/>
              </a:tblGrid>
              <a:tr h="4842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   п/п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82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объему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15066,9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13245,7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12827,4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808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221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Гос.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сдачи в аренду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  <a:tr h="434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8834,2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6296,2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81" marR="8081" marT="8083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i="1" kern="0" dirty="0" smtClean="0"/>
              <a:t>Структура расходов бюджета</a:t>
            </a:r>
            <a:br>
              <a:rPr lang="ru-RU" altLang="ru-RU" sz="2400" b="1" i="1" kern="0" dirty="0" smtClean="0"/>
            </a:br>
            <a:r>
              <a:rPr lang="ru-RU" altLang="ru-RU" sz="2400" b="1" i="1" kern="0" dirty="0" smtClean="0"/>
              <a:t>Елизаветинского  сельского поселения</a:t>
            </a:r>
            <a:br>
              <a:rPr lang="ru-RU" altLang="ru-RU" sz="2400" b="1" i="1" kern="0" dirty="0" smtClean="0"/>
            </a:br>
            <a:r>
              <a:rPr lang="ru-RU" altLang="ru-RU" sz="2400" b="1" kern="0" dirty="0" smtClean="0"/>
              <a:t> </a:t>
            </a:r>
          </a:p>
        </p:txBody>
      </p:sp>
      <p:graphicFrame>
        <p:nvGraphicFramePr>
          <p:cNvPr id="3" name="Group 2902"/>
          <p:cNvGraphicFramePr>
            <a:graphicFrameLocks/>
          </p:cNvGraphicFramePr>
          <p:nvPr/>
        </p:nvGraphicFramePr>
        <p:xfrm>
          <a:off x="500063" y="1357313"/>
          <a:ext cx="8353426" cy="4344783"/>
        </p:xfrm>
        <a:graphic>
          <a:graphicData uri="http://schemas.openxmlformats.org/drawingml/2006/table">
            <a:tbl>
              <a:tblPr/>
              <a:tblGrid>
                <a:gridCol w="647928"/>
                <a:gridCol w="3024588"/>
                <a:gridCol w="936182"/>
                <a:gridCol w="720140"/>
                <a:gridCol w="864168"/>
                <a:gridCol w="648126"/>
                <a:gridCol w="864168"/>
                <a:gridCol w="648126"/>
              </a:tblGrid>
              <a:tr h="259156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Показатель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2023год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2024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2025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бюджет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15066,9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13245,7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12827,4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1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8071,1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41,7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8536,9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8810,9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317,6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безопасность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правоохранительная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186,0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5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хозяйство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1306,5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1340,9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688,0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5072,3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2803,9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2803,9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6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4" marB="457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362950" cy="922338"/>
          </a:xfrm>
        </p:spPr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расходов бюджета Елизаветинского сельского поселения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Диаграмма 2"/>
          <p:cNvGraphicFramePr>
            <a:graphicFrameLocks/>
          </p:cNvGraphicFramePr>
          <p:nvPr/>
        </p:nvGraphicFramePr>
        <p:xfrm>
          <a:off x="1473200" y="1357298"/>
          <a:ext cx="6742138" cy="521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428625"/>
          <a:ext cx="8215341" cy="5133106"/>
        </p:xfrm>
        <a:graphic>
          <a:graphicData uri="http://schemas.openxmlformats.org/drawingml/2006/table">
            <a:tbl>
              <a:tblPr/>
              <a:tblGrid>
                <a:gridCol w="5221231"/>
                <a:gridCol w="921393"/>
                <a:gridCol w="998597"/>
                <a:gridCol w="1074120"/>
              </a:tblGrid>
              <a:tr h="19841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Елизаветинского сельского поселения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Решения о бюджете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7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15066,9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13245,7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12827,4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"Развитие муниципальной службы в Елизаветинском сельском поселении"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«Участие в предупреждении и ликвидации  последствий чрезвычайных ситуаций в границах Елизаветинского сельского поселения, обеспечение пожарной безопасности»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 в Елизаветинском сельском поселении»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сетей наружного освещения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703,5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«Озеленение территории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«Благоустройство территории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583,0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5072,3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2803,9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2803,9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физической культуры и спорта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7661,3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7984,7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8059,7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9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«Социальная поддержка граждан Елизаветинского сельского поселения»</a:t>
                      </a: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022" marR="2602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23850" y="476250"/>
            <a:ext cx="87122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Расходы бюджета Елизаветинского сельского поселения Азовского района осуществляются по муниципальным программам сельского поселения.   На реализацию принятых муниципальных программ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Елизаветовского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сельского поселения предусмотрено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15066,9 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13245,7 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рублей,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12827,4 тыс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расходы в бюджете сельского поселения 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годах составляют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703,8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859,2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 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1068,8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тыс. рублей соответственно.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Структура программных расходов на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год представлена ниже в таблице.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Диаграмма 1"/>
          <p:cNvGraphicFramePr>
            <a:graphicFrameLocks/>
          </p:cNvGraphicFramePr>
          <p:nvPr/>
        </p:nvGraphicFramePr>
        <p:xfrm>
          <a:off x="915988" y="371475"/>
          <a:ext cx="7886700" cy="6116638"/>
        </p:xfrm>
        <a:graphic>
          <a:graphicData uri="http://schemas.openxmlformats.org/presentationml/2006/ole">
            <p:oleObj spid="_x0000_s18434" name="Worksheet" r:id="rId3" imgW="7886656" imgH="611497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kern="0" dirty="0" smtClean="0">
                <a:latin typeface="Times New Roman" pitchFamily="18" charset="0"/>
                <a:cs typeface="Times New Roman" pitchFamily="18" charset="0"/>
              </a:rPr>
              <a:t>"О бюджетном процессе в Елизаветинском сельском поселении"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3"/>
          <p:cNvSpPr>
            <a:spLocks noGrp="1"/>
          </p:cNvSpPr>
          <p:nvPr>
            <p:ph idx="1"/>
          </p:nvPr>
        </p:nvSpPr>
        <p:spPr>
          <a:xfrm>
            <a:off x="900113" y="260350"/>
            <a:ext cx="7488237" cy="1152525"/>
          </a:xfrm>
        </p:spPr>
        <p:txBody>
          <a:bodyPr anchor="ctr"/>
          <a:lstStyle/>
          <a:p>
            <a:pPr marL="0" indent="0" algn="ctr" eaLnBrk="1" hangingPunct="1"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hlink"/>
                </a:solidFill>
                <a:latin typeface="Times New Roman" pitchFamily="18" charset="0"/>
              </a:rPr>
              <a:t>Основные понятия и определения          </a:t>
            </a:r>
            <a:endParaRPr lang="ru-RU" altLang="ru-RU" sz="3600" smtClean="0">
              <a:solidFill>
                <a:schemeClr val="hlink"/>
              </a:solidFill>
            </a:endParaRP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539750" y="1268413"/>
            <a:ext cx="80645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•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(от старонормандского bougette — кошелёк, сумка, кожаный мешок, мешок с деньгами) – схема доходов и расходов определённого лица (семьи, бизнеса, организации, государства и т.д.), устанавливаемая на определённый период времени;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 сельского поселения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(бюджет поселения) – форма образования и расходования денежных средств, предназначенных для финансового обеспечения задач и функций муниципального образования;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 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регламентируемая нормами права деятельность органов местного самоуправления по составлению и рассмотрению проекта бюджета, утверждению и исполнению бюджета, контролю исполнения, осуществлению бюджетного учета, составлению, рассмотрению и утверждению бюджетной отчетности, внешней проверке;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          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Бюджетная политика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система мер органов местного самоуправления в области организации бюджетного процесса и эффективного использования бюджетных средств, определение приоритетных видов расходов бюджета, разработка мер по сбалансированности бюджета; </a:t>
            </a:r>
          </a:p>
          <a:p>
            <a:pPr algn="just"/>
            <a:endParaRPr lang="ru-RU" alt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042988" y="476250"/>
            <a:ext cx="7058025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b="1"/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Бюджетная смета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- документ, устанавливающий в соответствии с классификацией расходов бюджетов лимиты бюджетных обязательств казенного учреждения;</a:t>
            </a:r>
            <a:r>
              <a:rPr lang="ru-RU" altLang="ru-RU" i="1">
                <a:latin typeface="Times New Roman" pitchFamily="18" charset="0"/>
                <a:cs typeface="Times New Roman" pitchFamily="18" charset="0"/>
              </a:rPr>
              <a:t> Внутренний долг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обязательства, возникающие в валюте Российской Федерации;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Дотации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- средства, предоставляемые одним бюджетом бюджетной системы Российской Федерации другому бюджету бюджетной системы Российской Федерации;</a:t>
            </a:r>
            <a:r>
              <a:rPr lang="ru-RU" altLang="ru-RU" b="1"/>
              <a:t> 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altLang="ru-RU" b="1"/>
              <a:t>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Дефицит бюджета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превышение расходов бюджета над доходами бюджета;</a:t>
            </a:r>
          </a:p>
          <a:p>
            <a:pPr algn="just"/>
            <a:r>
              <a:rPr lang="ru-RU" altLang="ru-RU"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altLang="ru-RU" b="1" i="1">
                <a:latin typeface="Times New Roman" pitchFamily="18" charset="0"/>
                <a:cs typeface="Times New Roman" pitchFamily="18" charset="0"/>
              </a:rPr>
              <a:t>Профицит бюджета</a:t>
            </a:r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latin typeface="Times New Roman" pitchFamily="18" charset="0"/>
                <a:cs typeface="Times New Roman" pitchFamily="18" charset="0"/>
              </a:rPr>
              <a:t>– превышение доходов бюджета над расходами бюджета.</a:t>
            </a:r>
          </a:p>
          <a:p>
            <a:pPr algn="just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8131175" cy="1008063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Этапы составления и утверждения  бюджета</a:t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МО Елизаветинское сельское поселение 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755576" y="1268760"/>
          <a:ext cx="8244408" cy="541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1025" y="1773238"/>
            <a:ext cx="5903913" cy="1384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dirty="0"/>
              <a:t>Работа по составлению проекта бюджета МО Елизаветинское сельское поселение  начинается за 9 месяцев до начала очередного финансового года. Администрация Елизаветинского сельского поселения   утверждает перечень мероприятий по разработке проекта бюджета, определяет ответственных исполнителей и сроки исполнения. Непосредственное составление проекта бюджета осуществляет сектор экономики и финансов Администрации сельского поселения  . 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3113088" y="3141663"/>
            <a:ext cx="5903912" cy="1784350"/>
          </a:xfrm>
          <a:prstGeom prst="rect">
            <a:avLst/>
          </a:prstGeom>
          <a:solidFill>
            <a:srgbClr val="FFE8D1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/>
              <a:t>Сформированный проект бюджета Администрация вносит на рассмотрение в  Собрание депутатов Елизаветинского  сельского поселения не позднее 15 ноября текущего года.</a:t>
            </a:r>
          </a:p>
          <a:p>
            <a:r>
              <a:rPr lang="ru-RU" altLang="ru-RU" sz="1100"/>
              <a:t>По проекту бюджета МО Елизаветинское сельское поселение  проводятся публичные слушания. В слушаниях участвуют граждане, проживающие в  Елизаветинском сельском поселении   и обладающие активным избирательным правом, а также представители организаций, осуществляющих деятельность на территории  Есельского поселения  . </a:t>
            </a:r>
          </a:p>
          <a:p>
            <a:pPr>
              <a:buFont typeface="Wingdings" pitchFamily="2" charset="2"/>
              <a:buNone/>
            </a:pPr>
            <a:r>
              <a:rPr lang="ru-RU" altLang="ru-RU" sz="1100"/>
              <a:t>Собрание депутатов Елизаветинского сельского поселения рассматривает проект бюджета МО Елизаветинское  сельское поселение  в одном чтениях.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1025" y="5445125"/>
            <a:ext cx="5903913" cy="1169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ru-RU" sz="500" dirty="0"/>
          </a:p>
          <a:p>
            <a:pPr>
              <a:defRPr/>
            </a:pPr>
            <a:r>
              <a:rPr lang="ru-RU" sz="1200" dirty="0"/>
              <a:t>Проект бюджета утверждается </a:t>
            </a:r>
          </a:p>
          <a:p>
            <a:pPr>
              <a:defRPr/>
            </a:pPr>
            <a:r>
              <a:rPr lang="ru-RU" sz="1200" dirty="0"/>
              <a:t>Собрание депутатов утверждает решение о бюджете</a:t>
            </a:r>
          </a:p>
          <a:p>
            <a:pPr>
              <a:defRPr/>
            </a:pPr>
            <a:r>
              <a:rPr lang="ru-RU" sz="1200" dirty="0"/>
              <a:t>Принятое  Собранием депутатов сельского поселения решение о бюджете сельского поселения   подлежит обнародованию путем опубликования его в районной  газете «Приазовье».</a:t>
            </a:r>
          </a:p>
          <a:p>
            <a:pPr>
              <a:defRPr/>
            </a:pPr>
            <a:endParaRPr lang="ru-RU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500063" y="765175"/>
            <a:ext cx="8320087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 u="sng">
                <a:latin typeface="Times New Roman" pitchFamily="18" charset="0"/>
                <a:cs typeface="Times New Roman" pitchFamily="18" charset="0"/>
              </a:rPr>
              <a:t>Документы, на основании которых составляется проект бюджета сельского поселения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>
                <a:latin typeface="Times New Roman" pitchFamily="18" charset="0"/>
                <a:cs typeface="Times New Roman" pitchFamily="18" charset="0"/>
              </a:rPr>
            </a:b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539750" y="2060575"/>
            <a:ext cx="771207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539750" y="2708275"/>
            <a:ext cx="7712075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Ростовской области, Азовского района и Елизаветинского сельского поселения</a:t>
            </a: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539750" y="3933825"/>
            <a:ext cx="7705725" cy="6461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Азовского района  и Елизаветинского сельского поселения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39750" y="4941888"/>
            <a:ext cx="7705725" cy="646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2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 программы реализуемые на территории  Елизаветинского сельского поселения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900113" y="404813"/>
            <a:ext cx="7559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</a:t>
            </a: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alt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abl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14282" y="1571612"/>
            <a:ext cx="864399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082" y="1047750"/>
            <a:ext cx="8351837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921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Прогноз социально - экономического развития Елизаветинского сельского поселения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288" y="1700213"/>
            <a:ext cx="2520950" cy="39608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Прогноз социально-экономического развития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Елизаветинского сельского поселения 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на </a:t>
            </a:r>
            <a:r>
              <a:rPr lang="ru-RU" b="1" dirty="0" smtClean="0">
                <a:solidFill>
                  <a:srgbClr val="C00000"/>
                </a:solidFill>
              </a:rPr>
              <a:t>2023 </a:t>
            </a:r>
            <a:r>
              <a:rPr lang="ru-RU" b="1" dirty="0">
                <a:solidFill>
                  <a:srgbClr val="C00000"/>
                </a:solidFill>
              </a:rPr>
              <a:t>год 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 на плановый период </a:t>
            </a:r>
            <a:r>
              <a:rPr lang="ru-RU" b="1" dirty="0" smtClean="0">
                <a:solidFill>
                  <a:srgbClr val="C00000"/>
                </a:solidFill>
              </a:rPr>
              <a:t>2024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2025 </a:t>
            </a:r>
            <a:r>
              <a:rPr lang="ru-RU" b="1" dirty="0">
                <a:solidFill>
                  <a:srgbClr val="C00000"/>
                </a:solidFill>
              </a:rPr>
              <a:t>годов</a:t>
            </a:r>
          </a:p>
          <a:p>
            <a:pPr algn="ctr">
              <a:defRPr/>
            </a:pP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75" y="2214563"/>
            <a:ext cx="5929313" cy="2862262"/>
          </a:xfrm>
          <a:prstGeom prst="roundRect">
            <a:avLst>
              <a:gd name="adj" fmla="val 42379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tIns="0" bIns="0">
            <a:spAutoFit/>
          </a:bodyPr>
          <a:lstStyle/>
          <a:p>
            <a:pPr marL="88900" algn="just">
              <a:spcBef>
                <a:spcPts val="1800"/>
              </a:spcBef>
              <a:defRPr/>
            </a:pPr>
            <a:r>
              <a:rPr lang="ru-RU" b="1" dirty="0"/>
              <a:t>Определяет направления и ожидаемые результаты социально-экономического развития  Елизаветинского сельского поселения</a:t>
            </a:r>
          </a:p>
          <a:p>
            <a:pPr marL="88900" algn="just">
              <a:spcBef>
                <a:spcPts val="1800"/>
              </a:spcBef>
              <a:defRPr/>
            </a:pPr>
            <a:r>
              <a:rPr lang="ru-RU" b="1" dirty="0"/>
              <a:t>Формирует единую платформу для разработки муниципальных программ Елизаветинского сельского поселения.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i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cs typeface="Arial" charset="0"/>
              </a:rPr>
              <a:t>Принцип разграничения доходов, расходов и источников финансирования дефицита бюджета</a:t>
            </a:r>
          </a:p>
        </p:txBody>
      </p:sp>
      <p:sp>
        <p:nvSpPr>
          <p:cNvPr id="10244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Arial" charset="0"/>
              </a:rPr>
              <a:t>За каждым бюджетом в соответствии с законодательством Российской Федерации закреплены </a:t>
            </a:r>
            <a:r>
              <a:rPr lang="ru-RU" altLang="ru-RU" b="1">
                <a:cs typeface="Arial" charset="0"/>
              </a:rPr>
              <a:t>ДОХОДЫ, РАСХОДЫ и источники финансирования дефицита </a:t>
            </a:r>
            <a:r>
              <a:rPr lang="ru-RU" altLang="ru-RU">
                <a:cs typeface="Arial" charset="0"/>
              </a:rPr>
              <a:t>бюджета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доходов </a:t>
            </a:r>
            <a:r>
              <a:rPr lang="ru-RU" altLang="ru-RU" sz="1600">
                <a:cs typeface="Arial" charset="0"/>
              </a:rPr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>
                <a:cs typeface="Arial" charset="0"/>
              </a:rPr>
              <a:t>Разграничение </a:t>
            </a:r>
            <a:r>
              <a:rPr lang="ru-RU" altLang="ru-RU" sz="1600" b="1" u="sng">
                <a:cs typeface="Arial" charset="0"/>
              </a:rPr>
              <a:t>расходов</a:t>
            </a:r>
            <a:r>
              <a:rPr lang="ru-RU" altLang="ru-RU" sz="1600">
                <a:cs typeface="Arial" charset="0"/>
              </a:rPr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10246" name="Picture 8" descr="https://ds02.infourok.ru/uploads/ex/0bdf/00041706-568bf56e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0716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5403</TotalTime>
  <Words>944</Words>
  <Application>Microsoft Office PowerPoint</Application>
  <PresentationFormat>Экран (4:3)</PresentationFormat>
  <Paragraphs>272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Лист Microsoft Office Excel 97-2003</vt:lpstr>
      <vt:lpstr>Слайд 1</vt:lpstr>
      <vt:lpstr>Слайд 2</vt:lpstr>
      <vt:lpstr>Слайд 3</vt:lpstr>
      <vt:lpstr>Этапы составления и утверждения  бюджета МО Елизаветинское сельское поселение </vt:lpstr>
      <vt:lpstr>Слайд 5</vt:lpstr>
      <vt:lpstr>Слайд 6</vt:lpstr>
      <vt:lpstr>Слайд 7</vt:lpstr>
      <vt:lpstr>Слайд 8</vt:lpstr>
      <vt:lpstr>Слайд 9</vt:lpstr>
      <vt:lpstr>Слайд 10</vt:lpstr>
      <vt:lpstr>Местные налоги, установленные на территории МО Елизаветинское сельское поселение</vt:lpstr>
      <vt:lpstr>Слайд 12</vt:lpstr>
      <vt:lpstr>Слайд 13</vt:lpstr>
      <vt:lpstr>Структура расходов бюджета Елизаветинского сельского поселения на 2023 год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330</cp:revision>
  <cp:lastPrinted>2014-05-13T11:35:02Z</cp:lastPrinted>
  <dcterms:created xsi:type="dcterms:W3CDTF">2014-05-12T16:47:43Z</dcterms:created>
  <dcterms:modified xsi:type="dcterms:W3CDTF">2023-01-25T07:31:12Z</dcterms:modified>
</cp:coreProperties>
</file>