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71" r:id="rId13"/>
    <p:sldId id="266" r:id="rId14"/>
    <p:sldId id="268" r:id="rId15"/>
    <p:sldId id="273" r:id="rId16"/>
    <p:sldId id="276" r:id="rId17"/>
    <p:sldId id="283" r:id="rId18"/>
    <p:sldId id="285" r:id="rId19"/>
    <p:sldId id="28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00CC"/>
    <a:srgbClr val="00FF00"/>
    <a:srgbClr val="FF00FF"/>
    <a:srgbClr val="3333FF"/>
    <a:srgbClr val="FF9900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5" d="100"/>
          <a:sy n="75" d="100"/>
        </p:scale>
        <p:origin x="-3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8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C80BF7-D326-4FEC-8E4A-9E24053A0F2B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4639DF-16AC-4848-948D-733F2BBBD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4DAEA9-1203-4F19-8370-395DBDF0F5B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D8ED3-8768-423B-8141-16AB4DFDA973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DAF9E-13D3-403E-A573-FE6C1899F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FCD2-B6EB-4BBF-BE4C-BA19CDD72957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B9D4-11E7-489B-852A-347F3954F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30503-F073-403E-B552-163896E3E453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FFC4F-0CBE-4E00-B197-330BF6BF1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06B6C-41B7-4401-A23C-59B4F6D37772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55BC3-8B63-4D4E-B661-4345FFEA1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F8F1-25CA-4C4E-80FA-1454D8629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C785C-FCAC-4DF1-B188-8A9EAAD1B413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5D0EE-1766-425C-A07C-D77ED39A9214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3BCAD-1614-46F9-B693-71D5497FA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5360D-03FD-4291-848C-5CB712F45C7F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76738-DBF8-4480-9D14-FD08519B5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8F6EF-C7DB-41A3-BB05-E3FEA6AC80BE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C0089-FE4D-46AE-AC48-5D4233031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4FF36-3116-4914-AE45-0FC47855BB49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6425C-450A-4EC2-99FA-F1F637F78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030E-34FC-497B-8CFC-64B696A7B28E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19527-5497-4BA9-BEAE-20EB12081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2D87CD0-0482-436C-BEBA-CDEEE72C1BDC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1F6149B-87CA-43FE-9C73-29BB1B206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  <p:sldLayoutId id="2147483861" r:id="rId3"/>
    <p:sldLayoutId id="2147483864" r:id="rId4"/>
    <p:sldLayoutId id="2147483860" r:id="rId5"/>
    <p:sldLayoutId id="2147483859" r:id="rId6"/>
    <p:sldLayoutId id="2147483858" r:id="rId7"/>
    <p:sldLayoutId id="2147483857" r:id="rId8"/>
    <p:sldLayoutId id="2147483856" r:id="rId9"/>
    <p:sldLayoutId id="2147483855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305F9B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8888" y="4005263"/>
            <a:ext cx="7407275" cy="1752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smtClean="0"/>
              <a:t>Отчет об исполнении бюджета </a:t>
            </a:r>
            <a:r>
              <a:rPr lang="ru-RU" b="1" smtClean="0">
                <a:latin typeface="Arial" charset="0"/>
              </a:rPr>
              <a:t>Елизаветинского</a:t>
            </a:r>
            <a:r>
              <a:rPr lang="ru-RU" b="1" smtClean="0"/>
              <a:t> сельского поселения Азовского района </a:t>
            </a:r>
          </a:p>
          <a:p>
            <a:pPr eaLnBrk="1" hangingPunct="1">
              <a:defRPr/>
            </a:pPr>
            <a:r>
              <a:rPr lang="ru-RU" b="1" smtClean="0"/>
              <a:t>за 201</a:t>
            </a:r>
            <a:r>
              <a:rPr lang="en-US" b="1" smtClean="0">
                <a:latin typeface="Cambria" pitchFamily="18" charset="0"/>
              </a:rPr>
              <a:t>6</a:t>
            </a:r>
            <a:r>
              <a:rPr lang="ru-RU" b="1" smtClean="0"/>
              <a:t> год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71714"/>
            <a:ext cx="7406640" cy="1472184"/>
          </a:xfr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ДЛЯ ГРАЖДАН</a:t>
            </a:r>
            <a:endParaRPr lang="ru-RU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idx="1"/>
          </p:nvPr>
        </p:nvSpPr>
        <p:spPr>
          <a:xfrm>
            <a:off x="1042988" y="1484313"/>
            <a:ext cx="6778625" cy="2665412"/>
          </a:xfrm>
        </p:spPr>
        <p:txBody>
          <a:bodyPr/>
          <a:lstStyle/>
          <a:p>
            <a:pPr marL="68263" indent="0" eaLnBrk="1" hangingPunct="1">
              <a:buClr>
                <a:srgbClr val="94C600"/>
              </a:buClr>
              <a:buFont typeface="Wingdings 2" pitchFamily="18" charset="2"/>
              <a:buNone/>
            </a:pPr>
            <a:r>
              <a:rPr lang="ru-RU" sz="1500" smtClean="0">
                <a:solidFill>
                  <a:srgbClr val="3E3D2D"/>
                </a:solidFill>
                <a:latin typeface="Times New Roman" pitchFamily="18" charset="0"/>
                <a:cs typeface="Times New Roman" pitchFamily="18" charset="0"/>
              </a:rPr>
              <a:t>	Доходы бюджета Елизаветинского сельского поселения от безвозмездных поступлений состоят из следующих поступлений:</a:t>
            </a:r>
          </a:p>
          <a:p>
            <a:pPr marL="68263" indent="0" eaLnBrk="1" hangingPunct="1">
              <a:buClr>
                <a:srgbClr val="94C600"/>
              </a:buClr>
            </a:pPr>
            <a:r>
              <a:rPr lang="ru-RU" sz="1500" smtClean="0">
                <a:solidFill>
                  <a:srgbClr val="3E3D2D"/>
                </a:solidFill>
                <a:latin typeface="Times New Roman" pitchFamily="18" charset="0"/>
                <a:cs typeface="Times New Roman" pitchFamily="18" charset="0"/>
              </a:rPr>
              <a:t>дотации на выравнивание бюджетной обеспеченности</a:t>
            </a:r>
          </a:p>
          <a:p>
            <a:pPr marL="68263" indent="0" eaLnBrk="1" hangingPunct="1">
              <a:buClr>
                <a:srgbClr val="94C600"/>
              </a:buClr>
            </a:pPr>
            <a:r>
              <a:rPr lang="ru-RU" sz="1500" smtClean="0">
                <a:solidFill>
                  <a:srgbClr val="3E3D2D"/>
                </a:solidFill>
                <a:latin typeface="Times New Roman" pitchFamily="18" charset="0"/>
                <a:cs typeface="Times New Roman" pitchFamily="18" charset="0"/>
              </a:rPr>
              <a:t>субвенций (на осуществление первичного воинского учета, на определение перечня лиц, уполномоченных составлять протоколы об административных правонарушениях)</a:t>
            </a:r>
          </a:p>
          <a:p>
            <a:pPr marL="68263" indent="0" eaLnBrk="1" hangingPunct="1">
              <a:buClr>
                <a:srgbClr val="94C600"/>
              </a:buClr>
            </a:pPr>
            <a:r>
              <a:rPr lang="ru-RU" sz="1500" smtClean="0">
                <a:solidFill>
                  <a:srgbClr val="3E3D2D"/>
                </a:solidFill>
                <a:latin typeface="Times New Roman" pitchFamily="18" charset="0"/>
                <a:cs typeface="Times New Roman" pitchFamily="18" charset="0"/>
              </a:rPr>
              <a:t>иных межбюджетных трансфертов (из бюджетов Ростовской области  и Азовского района)</a:t>
            </a:r>
          </a:p>
          <a:p>
            <a:pPr marL="68263" indent="0" eaLnBrk="1" hangingPunct="1">
              <a:buClr>
                <a:srgbClr val="94C600"/>
              </a:buClr>
            </a:pPr>
            <a:r>
              <a:rPr lang="ru-RU" sz="1500" smtClean="0">
                <a:solidFill>
                  <a:srgbClr val="3E3D2D"/>
                </a:solidFill>
                <a:latin typeface="Times New Roman" pitchFamily="18" charset="0"/>
                <a:cs typeface="Times New Roman" pitchFamily="18" charset="0"/>
              </a:rPr>
              <a:t>средств резервного фонда Правительства Ростовской области</a:t>
            </a:r>
          </a:p>
          <a:p>
            <a:pPr marL="68263" indent="0"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smtClean="0">
                <a:solidFill>
                  <a:srgbClr val="002060"/>
                </a:solidFill>
              </a:rPr>
              <a:t>3. Безвозмездные поступления</a:t>
            </a:r>
            <a:endParaRPr lang="ru-RU" sz="32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024744" cy="529128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безвозмездных  поступлений</a:t>
            </a:r>
            <a:endParaRPr lang="ru-RU" sz="2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673" name="Group 97"/>
          <p:cNvGraphicFramePr>
            <a:graphicFrameLocks noGrp="1"/>
          </p:cNvGraphicFramePr>
          <p:nvPr/>
        </p:nvGraphicFramePr>
        <p:xfrm>
          <a:off x="0" y="549275"/>
          <a:ext cx="7462838" cy="4330700"/>
        </p:xfrm>
        <a:graphic>
          <a:graphicData uri="http://schemas.openxmlformats.org/drawingml/2006/table">
            <a:tbl>
              <a:tblPr/>
              <a:tblGrid>
                <a:gridCol w="3821113"/>
                <a:gridCol w="1355725"/>
                <a:gridCol w="1357312"/>
                <a:gridCol w="928688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показателя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План, руб.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Факт, руб.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 исполнения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Дотации на выравнивание бюджетной обеспеченности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4770400,00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4740400,00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100,0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Субвенции бюджетам муниципальных образований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154400,00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154400,00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100,0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на осуществление первичного воинского учета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174800,00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174800,00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100,0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на определение перечня должностных лиц, уполномоченных составлять протоколы об административных правонарушениях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200,00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200,00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100,0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средства из бюджета РО на повышение заработной платы работникам культуры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314600,00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314600,00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100,0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средства резервного фонда Правительства Ростовской области (на выплату единовременной материальной помощи пострадавшим от ЧС 24.09.2014 г.)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1520000,00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1520000,00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ВСЕГО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6750800,00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6157924,00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97,8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26" name="Rectangle 355"/>
          <p:cNvSpPr>
            <a:spLocks noChangeArrowheads="1"/>
          </p:cNvSpPr>
          <p:nvPr/>
        </p:nvSpPr>
        <p:spPr bwMode="auto">
          <a:xfrm>
            <a:off x="0" y="621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5" name="Объект 3"/>
          <p:cNvGraphicFramePr>
            <a:graphicFrameLocks noGrp="1"/>
          </p:cNvGraphicFramePr>
          <p:nvPr>
            <p:ph idx="1"/>
          </p:nvPr>
        </p:nvGraphicFramePr>
        <p:xfrm>
          <a:off x="1042988" y="1989138"/>
          <a:ext cx="6777037" cy="3843337"/>
        </p:xfrm>
        <a:graphic>
          <a:graphicData uri="http://schemas.openxmlformats.org/presentationml/2006/ole">
            <p:oleObj spid="_x0000_s26625" r:id="rId3" imgW="6779340" imgH="3846909" progId="Excel.Char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9840" y="192639"/>
            <a:ext cx="7024744" cy="673144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2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безвозмездных поступлений</a:t>
            </a:r>
            <a:endParaRPr lang="ru-RU" sz="2800">
              <a:solidFill>
                <a:srgbClr val="002060"/>
              </a:solidFill>
            </a:endParaRPr>
          </a:p>
        </p:txBody>
      </p:sp>
      <p:graphicFrame>
        <p:nvGraphicFramePr>
          <p:cNvPr id="26627" name="Object 3"/>
          <p:cNvGraphicFramePr>
            <a:graphicFrameLocks/>
          </p:cNvGraphicFramePr>
          <p:nvPr/>
        </p:nvGraphicFramePr>
        <p:xfrm>
          <a:off x="884238" y="1473200"/>
          <a:ext cx="7962900" cy="4875213"/>
        </p:xfrm>
        <a:graphic>
          <a:graphicData uri="http://schemas.openxmlformats.org/presentationml/2006/ole">
            <p:oleObj spid="_x0000_s26627" name="Диаграмма" r:id="rId4" imgW="7819949" imgH="458144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9" name="Объект 3"/>
          <p:cNvGraphicFramePr>
            <a:graphicFrameLocks noGrp="1"/>
          </p:cNvGraphicFramePr>
          <p:nvPr>
            <p:ph idx="1"/>
          </p:nvPr>
        </p:nvGraphicFramePr>
        <p:xfrm>
          <a:off x="777875" y="1739900"/>
          <a:ext cx="7888288" cy="4259263"/>
        </p:xfrm>
        <a:graphic>
          <a:graphicData uri="http://schemas.openxmlformats.org/presentationml/2006/ole">
            <p:oleObj spid="_x0000_s27649" name="Диаграмма" r:id="rId3" imgW="7867802" imgH="4248302" progId="Excel.Char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поступления доходов в бюджет поселения</a:t>
            </a:r>
            <a:br>
              <a:rPr 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 2014 год</a:t>
            </a: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024744" cy="745152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2060"/>
                </a:solidFill>
              </a:rPr>
              <a:t>4. Расходы</a:t>
            </a:r>
            <a:endParaRPr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64" name="Group 68"/>
          <p:cNvGraphicFramePr>
            <a:graphicFrameLocks noGrp="1"/>
          </p:cNvGraphicFramePr>
          <p:nvPr>
            <p:ph idx="1"/>
          </p:nvPr>
        </p:nvGraphicFramePr>
        <p:xfrm>
          <a:off x="827088" y="1341438"/>
          <a:ext cx="6911975" cy="4964112"/>
        </p:xfrm>
        <a:graphic>
          <a:graphicData uri="http://schemas.openxmlformats.org/drawingml/2006/table">
            <a:tbl>
              <a:tblPr/>
              <a:tblGrid>
                <a:gridCol w="711200"/>
                <a:gridCol w="2574925"/>
                <a:gridCol w="1374775"/>
                <a:gridCol w="1316037"/>
                <a:gridCol w="935038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РзПр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Наименование показателя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План,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руб.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Факт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% исполне-ния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Содержание главы поселения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697053.50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696630.32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Расходы на администрацию поселения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4839208.99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4740419.76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,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Резервный фонд главы поселения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0113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1437073.00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143627.24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174800.00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174800.00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0309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1732800.00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1730847.60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,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24744" cy="45712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rgbClr val="002060"/>
                </a:solidFill>
              </a:rPr>
              <a:t>Осуществление расходов по разделам и подразделам</a:t>
            </a:r>
            <a:endParaRPr lang="ru-RU" sz="28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12" name="Group 68"/>
          <p:cNvGraphicFramePr>
            <a:graphicFrameLocks noGrp="1"/>
          </p:cNvGraphicFramePr>
          <p:nvPr>
            <p:ph idx="1"/>
          </p:nvPr>
        </p:nvGraphicFramePr>
        <p:xfrm>
          <a:off x="684213" y="1773238"/>
          <a:ext cx="7177087" cy="3570287"/>
        </p:xfrm>
        <a:graphic>
          <a:graphicData uri="http://schemas.openxmlformats.org/drawingml/2006/table">
            <a:tbl>
              <a:tblPr/>
              <a:tblGrid>
                <a:gridCol w="758825"/>
                <a:gridCol w="2747962"/>
                <a:gridCol w="1468438"/>
                <a:gridCol w="1362075"/>
                <a:gridCol w="839787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РзПр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Наименование показателя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План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Факт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% исполнения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0409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Национальная экономика (дорожный фонд поселения)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895646.84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642694.68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54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,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0502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251700.00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251621.00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,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750070.00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744216.44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98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,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0801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3670510.00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3670503.48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Физкультура и спорт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21000.00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21000.00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14751188.33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14390806.52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96,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45712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>
                <a:solidFill>
                  <a:srgbClr val="002060"/>
                </a:solidFill>
              </a:rPr>
              <a:t>Осуществление расходов по разделам и подразделам(продолжение</a:t>
            </a:r>
            <a:r>
              <a:rPr lang="ru-RU" sz="2800" b="1" smtClean="0">
                <a:solidFill>
                  <a:srgbClr val="002060"/>
                </a:solidFill>
              </a:rPr>
              <a:t>)</a:t>
            </a:r>
            <a:endParaRPr lang="ru-RU" sz="28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Прямоугольник 1"/>
          <p:cNvSpPr>
            <a:spLocks noChangeArrowheads="1"/>
          </p:cNvSpPr>
          <p:nvPr/>
        </p:nvSpPr>
        <p:spPr bwMode="auto">
          <a:xfrm>
            <a:off x="1187450" y="188913"/>
            <a:ext cx="698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b="1">
                <a:latin typeface="Times New Roman" pitchFamily="18" charset="0"/>
                <a:cs typeface="Times New Roman" pitchFamily="18" charset="0"/>
              </a:rPr>
              <a:t>Анализ исполнения плана по программным расходам бюджета поселения  за 201</a:t>
            </a:r>
            <a:r>
              <a:rPr lang="en-US" sz="18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b="1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1800">
              <a:latin typeface="Cambria" pitchFamily="18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611188" y="4797425"/>
            <a:ext cx="8208962" cy="16557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defRPr/>
            </a:pPr>
            <a:r>
              <a:rPr lang="ru-RU" sz="1500">
                <a:solidFill>
                  <a:srgbClr val="003B9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Наименьший процент исполнения сложился по одной муниципальным программе: «Развитие транспортной системы Елизаветинского сельского поселения» в связи с недопоступлением средств в дорожный фонд поселения от уплаты акцизов. По остальным муниципальным программам  финансирование мероприятий исполнено на  99,9% - 100%.</a:t>
            </a:r>
          </a:p>
        </p:txBody>
      </p:sp>
      <p:graphicFrame>
        <p:nvGraphicFramePr>
          <p:cNvPr id="35843" name="Диаграмма 3"/>
          <p:cNvGraphicFramePr>
            <a:graphicFrameLocks/>
          </p:cNvGraphicFramePr>
          <p:nvPr/>
        </p:nvGraphicFramePr>
        <p:xfrm>
          <a:off x="600075" y="831850"/>
          <a:ext cx="8175625" cy="4422775"/>
        </p:xfrm>
        <a:graphic>
          <a:graphicData uri="http://schemas.openxmlformats.org/presentationml/2006/ole">
            <p:oleObj spid="_x0000_s35843" name="Диаграмма" r:id="rId3" imgW="8153400" imgH="441015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9808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расходов </a:t>
            </a:r>
            <a:r>
              <a:rPr lang="ru-RU" sz="2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поселения  </a:t>
            </a:r>
            <a:r>
              <a:rPr lang="ru-RU" sz="2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текущий и прошедший годы</a:t>
            </a:r>
            <a:endParaRPr lang="ru-RU">
              <a:solidFill>
                <a:srgbClr val="002060"/>
              </a:solidFill>
            </a:endParaRPr>
          </a:p>
        </p:txBody>
      </p:sp>
      <p:graphicFrame>
        <p:nvGraphicFramePr>
          <p:cNvPr id="36866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163513" y="1408113"/>
          <a:ext cx="4735512" cy="3829050"/>
        </p:xfrm>
        <a:graphic>
          <a:graphicData uri="http://schemas.openxmlformats.org/presentationml/2006/ole">
            <p:oleObj spid="_x0000_s36866" name="Диаграмма" r:id="rId3" imgW="4724400" imgH="3819449" progId="Excel.Chart.8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Grp="1"/>
          </p:cNvGraphicFramePr>
          <p:nvPr>
            <p:ph sz="half" idx="2"/>
          </p:nvPr>
        </p:nvGraphicFramePr>
        <p:xfrm>
          <a:off x="4927600" y="1447800"/>
          <a:ext cx="4216400" cy="3817938"/>
        </p:xfrm>
        <a:graphic>
          <a:graphicData uri="http://schemas.openxmlformats.org/presentationml/2006/ole">
            <p:oleObj spid="_x0000_s36867" name="Диаграмма" r:id="rId4" imgW="3924300" imgH="3552749" progId="Excel.Chart.8">
              <p:embed/>
            </p:oleObj>
          </a:graphicData>
        </a:graphic>
      </p:graphicFrame>
      <p:sp>
        <p:nvSpPr>
          <p:cNvPr id="36869" name="Заголовок 1"/>
          <p:cNvSpPr txBox="1">
            <a:spLocks/>
          </p:cNvSpPr>
          <p:nvPr/>
        </p:nvSpPr>
        <p:spPr bwMode="auto">
          <a:xfrm>
            <a:off x="1395413" y="5516563"/>
            <a:ext cx="74977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500">
                <a:solidFill>
                  <a:srgbClr val="003B9A"/>
                </a:solidFill>
                <a:latin typeface="Cambria" pitchFamily="18" charset="0"/>
              </a:rPr>
              <a:t>	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Доля программных расходов за 201</a:t>
            </a:r>
            <a:r>
              <a:rPr lang="en-US" sz="150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 год в общей сумме расходов бюджета поселения по сравнению с аналогичным периодом прошлого года возросла на  20,0%.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ъект 2"/>
          <p:cNvSpPr>
            <a:spLocks noGrp="1"/>
          </p:cNvSpPr>
          <p:nvPr>
            <p:ph idx="1"/>
          </p:nvPr>
        </p:nvSpPr>
        <p:spPr>
          <a:xfrm>
            <a:off x="1042988" y="1268413"/>
            <a:ext cx="7499350" cy="4800600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500" smtClean="0"/>
              <a:t>	</a:t>
            </a:r>
            <a:r>
              <a:rPr lang="ru-RU" sz="1500" smtClean="0">
                <a:latin typeface="Arial" charset="0"/>
              </a:rPr>
              <a:t>В целом, показатели отчета об исполнении бюджета Елизаветинского сельского поселения Азовского района за 201</a:t>
            </a:r>
            <a:r>
              <a:rPr lang="en-US" sz="1500" smtClean="0">
                <a:latin typeface="Arial" charset="0"/>
              </a:rPr>
              <a:t>6</a:t>
            </a:r>
            <a:r>
              <a:rPr lang="ru-RU" sz="1500" smtClean="0">
                <a:latin typeface="Arial" charset="0"/>
              </a:rPr>
              <a:t> год немного выше в доходной части и ниже в расходной чем в прогнозируемых.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500" smtClean="0">
                <a:latin typeface="Arial" charset="0"/>
              </a:rPr>
              <a:t>	Поступление налоговых и неналоговых доходов составило за текущий год  112,5% от плана, что на 2,9% больше аналогичного показателя прошлого года. 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500" smtClean="0">
                <a:latin typeface="Arial" charset="0"/>
              </a:rPr>
              <a:t>	Исполнение плана по расходам составило 96,9%, что на 0,1% меньше аналогичного показателя прошлого года.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500" smtClean="0">
                <a:latin typeface="Arial" charset="0"/>
              </a:rPr>
              <a:t> Кредиторская задолженность в администрации Елизаветинского сельского поселения по состоянию на 01.01.201</a:t>
            </a:r>
            <a:r>
              <a:rPr lang="en-US" sz="1500" smtClean="0">
                <a:latin typeface="Arial" charset="0"/>
              </a:rPr>
              <a:t>7</a:t>
            </a:r>
            <a:r>
              <a:rPr lang="ru-RU" sz="1500" smtClean="0">
                <a:latin typeface="Arial" charset="0"/>
              </a:rPr>
              <a:t> года отсутствует.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2060"/>
                </a:solidFill>
              </a:rPr>
              <a:t>Заключение</a:t>
            </a:r>
            <a:endParaRPr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idx="1"/>
          </p:nvPr>
        </p:nvSpPr>
        <p:spPr>
          <a:xfrm>
            <a:off x="323850" y="188913"/>
            <a:ext cx="8362950" cy="5907087"/>
          </a:xfrm>
        </p:spPr>
        <p:txBody>
          <a:bodyPr anchor="ctr"/>
          <a:lstStyle/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	Представляем вашему вниманию Отчет об исполнении бюджета Елизаветинского сельского поселения Азовского района за 201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год в рамках проекта «Бюджет для граждан». </a:t>
            </a: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	«Бюджет для граждан» предназначен, прежде всего, для жителей, не обладающих специальными знаниями в сфере бюджетного законодательства. Информация, представленная в данной презентации, знакомит жителей с основными характеристиками бюджета поселения и результатами его исполнения за прошедший период текущего года.</a:t>
            </a: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  	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Елизаветинского сельского поселения. </a:t>
            </a: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2"/>
          <p:cNvSpPr>
            <a:spLocks noGrp="1"/>
          </p:cNvSpPr>
          <p:nvPr>
            <p:ph idx="1"/>
          </p:nvPr>
        </p:nvSpPr>
        <p:spPr>
          <a:xfrm>
            <a:off x="1435100" y="1268413"/>
            <a:ext cx="7169150" cy="4979987"/>
          </a:xfrm>
        </p:spPr>
        <p:txBody>
          <a:bodyPr/>
          <a:lstStyle/>
          <a:p>
            <a:pPr marL="68263" indent="0" algn="just" eaLnBrk="1" hangingPunct="1">
              <a:buFont typeface="Wingdings 2" pitchFamily="18" charset="2"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marL="68263" indent="0" algn="just" eaLnBrk="1" hangingPunct="1">
              <a:buFont typeface="Wingdings 2" pitchFamily="18" charset="2"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	Бюджет Елизаветинского сельского поселения Азовского района на 20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год и плановый период 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-201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г. г. утвержден решением Собрания депутатов Елизаветинского сельского поселения от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.12.201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г. №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по доходам на 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год в сумме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9394.5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тыс. руб., по расходам на 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год  в сумме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9394.5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тыс. руб. </a:t>
            </a:r>
          </a:p>
          <a:p>
            <a:pPr marL="68263" indent="0" algn="just" eaLnBrk="1" hangingPunct="1">
              <a:buFont typeface="Wingdings 2" pitchFamily="18" charset="2"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	Изменения в решение о бюджете Елизаветинского сельского поселения за прошедший период вносились 10 раз: решением от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03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г. №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решением от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07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г. №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решением от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г. №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решением от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г. №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решением от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г. №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решением от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06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г. №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263" indent="0" algn="just" eaLnBrk="1" hangingPunct="1">
              <a:buFont typeface="Wingdings 2" pitchFamily="18" charset="2"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	Уточненный план 2016 года на 01 января 2017 года составляет по доходам – 14164,0 тыс. руб., по расходам – 14390,8 тыс. руб.  Дефицит бюджета покрыт за счет остатка средств на счете поселения, сложившегося на 01 января 2016 г. в размере 226,8тыс. рублей.</a:t>
            </a:r>
          </a:p>
          <a:p>
            <a:pPr marL="68263" indent="0" algn="just" eaLnBrk="1" hangingPunct="1">
              <a:buFont typeface="Wingdings 2" pitchFamily="18" charset="2"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	По состоянию на 01 января 2017 года план по доходам исполнен в сумме 14164,0 тыс. руб., что составляет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% от планового показателя; исполнение по расходам – 14390,8 тыс. руб., что составляет 100  % от плана.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024744" cy="8891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2060"/>
                </a:solidFill>
              </a:rPr>
              <a:t>Основные показатели</a:t>
            </a:r>
            <a:endParaRPr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4"/>
          <p:cNvSpPr>
            <a:spLocks noGrp="1"/>
          </p:cNvSpPr>
          <p:nvPr>
            <p:ph idx="1"/>
          </p:nvPr>
        </p:nvSpPr>
        <p:spPr>
          <a:xfrm>
            <a:off x="827088" y="1196975"/>
            <a:ext cx="6921500" cy="4967288"/>
          </a:xfrm>
        </p:spPr>
        <p:txBody>
          <a:bodyPr/>
          <a:lstStyle/>
          <a:p>
            <a:pPr marL="68263" indent="0" eaLnBrk="1" hangingPunct="1">
              <a:buFont typeface="Wingdings 2" pitchFamily="18" charset="2"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Налоговые доходы бюджета Елизаветинского сельского поселения состоят из следующих поступлений:</a:t>
            </a:r>
          </a:p>
          <a:p>
            <a:pPr marL="68263" indent="0"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 marL="68263" indent="0"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налоги на товары (работы, услуги), реализуемые на территории Российской Федерации (акцизы)</a:t>
            </a:r>
          </a:p>
          <a:p>
            <a:pPr marL="68263" indent="0"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налоги на совокупный доход (налог в связи с применением УСН, единый сельскохозяйственный налог) </a:t>
            </a:r>
          </a:p>
          <a:p>
            <a:pPr marL="68263" indent="0"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налоги на имущество (налог на имущество физических лиц, земельный налог)</a:t>
            </a:r>
          </a:p>
          <a:p>
            <a:pPr marL="68263" indent="0"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государственная пошлина за совершение нотариальных действий</a:t>
            </a:r>
            <a:endParaRPr lang="ru-RU" sz="1600" smtClean="0"/>
          </a:p>
          <a:p>
            <a:pPr marL="68263" indent="0" eaLnBrk="1" hangingPunct="1"/>
            <a:endParaRPr lang="ru-RU" sz="15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024744" cy="7451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2060"/>
                </a:solidFill>
              </a:rPr>
              <a:t>1. Налоговые доходы</a:t>
            </a:r>
            <a:endParaRPr lang="ru-RU">
              <a:solidFill>
                <a:srgbClr val="002060"/>
              </a:solidFill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3665538"/>
            <a:ext cx="316865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6696744" cy="504056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доходов</a:t>
            </a:r>
            <a:endParaRPr lang="ru-RU" sz="2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535" name="Group 127"/>
          <p:cNvGraphicFramePr>
            <a:graphicFrameLocks noGrp="1"/>
          </p:cNvGraphicFramePr>
          <p:nvPr/>
        </p:nvGraphicFramePr>
        <p:xfrm>
          <a:off x="0" y="692150"/>
          <a:ext cx="7286625" cy="5918200"/>
        </p:xfrm>
        <a:graphic>
          <a:graphicData uri="http://schemas.openxmlformats.org/drawingml/2006/table">
            <a:tbl>
              <a:tblPr/>
              <a:tblGrid>
                <a:gridCol w="3429000"/>
                <a:gridCol w="1590675"/>
                <a:gridCol w="1344613"/>
                <a:gridCol w="9223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показателя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руб.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Факт,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руб.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  испол-нения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Налоги на прибыль, доходы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1393300,00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1396006,10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НДФЛ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1393300,00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1396006,10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110,7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Налоги на товары (работы, услуги)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993900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736820,38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74,1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акцизы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565800,00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640254,84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74,1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Налоги на совокупный доход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104400.00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109864.23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73,8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налог УСН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69,5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ЕСХН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104400,00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109864,23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4,3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Налоги на имущество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4542666.00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5704212.95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116,5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налог на имущество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1500300,00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1933672,77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112,7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земельный налог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3042366,00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3770540,18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118,6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Государственная пошлина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12440.00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6.4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Государственная пошлина за совершение нотариальных действий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80200,00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12440,00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ВСЕГО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120566.00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7222523.28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87.6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  <p:sp>
        <p:nvSpPr>
          <p:cNvPr id="17488" name="Rectangle 453"/>
          <p:cNvSpPr>
            <a:spLocks noChangeArrowheads="1"/>
          </p:cNvSpPr>
          <p:nvPr/>
        </p:nvSpPr>
        <p:spPr bwMode="auto">
          <a:xfrm>
            <a:off x="0" y="6221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Объект 3"/>
          <p:cNvGraphicFramePr>
            <a:graphicFrameLocks noGrp="1"/>
          </p:cNvGraphicFramePr>
          <p:nvPr>
            <p:ph idx="1"/>
          </p:nvPr>
        </p:nvGraphicFramePr>
        <p:xfrm>
          <a:off x="679450" y="1450975"/>
          <a:ext cx="7732713" cy="4319588"/>
        </p:xfrm>
        <a:graphic>
          <a:graphicData uri="http://schemas.openxmlformats.org/presentationml/2006/ole">
            <p:oleObj spid="_x0000_s19457" name="Диаграмма" r:id="rId3" imgW="7724851" imgH="4314749" progId="Excel.Char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7024744" cy="60113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налоговых доходов</a:t>
            </a:r>
            <a:endParaRPr lang="ru-RU" sz="2800" b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263" indent="0" eaLnBrk="1" hangingPunct="1">
              <a:buFont typeface="Wingdings 2" pitchFamily="18" charset="2"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68263" indent="0" eaLnBrk="1" hangingPunct="1">
              <a:buFont typeface="Wingdings 2" pitchFamily="18" charset="2"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	Неналоговые доходы бюджета Елизаветинского сельского поселения состоят из следующих поступлений:</a:t>
            </a:r>
          </a:p>
          <a:p>
            <a:pPr marL="68263" indent="0"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(арендная плата за земельные участки) </a:t>
            </a:r>
          </a:p>
          <a:p>
            <a:pPr marL="68263" indent="0"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доходы от  продажи материальных и нематериальных активов (доходы от продажи земельных участков</a:t>
            </a:r>
          </a:p>
          <a:p>
            <a:pPr marL="68263" indent="0"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доходы от оказания платных услуг и компенсации затрат государства</a:t>
            </a:r>
          </a:p>
          <a:p>
            <a:pPr marL="68263" indent="0"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штрафы, санкции и возмещение ущерба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2060"/>
                </a:solidFill>
              </a:rPr>
              <a:t>2. Неналоговые </a:t>
            </a:r>
            <a:r>
              <a:rPr lang="ru-RU">
                <a:solidFill>
                  <a:srgbClr val="002060"/>
                </a:solidFill>
              </a:rPr>
              <a:t>доходы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024744" cy="673144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</a:t>
            </a:r>
            <a:r>
              <a:rPr 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</a:t>
            </a:r>
            <a:r>
              <a:rPr lang="ru-RU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endParaRPr lang="ru-RU" sz="2000">
              <a:solidFill>
                <a:srgbClr val="002060"/>
              </a:solidFill>
            </a:endParaRPr>
          </a:p>
        </p:txBody>
      </p:sp>
      <p:graphicFrame>
        <p:nvGraphicFramePr>
          <p:cNvPr id="21534" name="Group 30"/>
          <p:cNvGraphicFramePr>
            <a:graphicFrameLocks noGrp="1"/>
          </p:cNvGraphicFramePr>
          <p:nvPr/>
        </p:nvGraphicFramePr>
        <p:xfrm>
          <a:off x="468313" y="1268413"/>
          <a:ext cx="7129462" cy="1814512"/>
        </p:xfrm>
        <a:graphic>
          <a:graphicData uri="http://schemas.openxmlformats.org/drawingml/2006/table">
            <a:tbl>
              <a:tblPr/>
              <a:tblGrid>
                <a:gridCol w="3252787"/>
                <a:gridCol w="1349375"/>
                <a:gridCol w="1082675"/>
                <a:gridCol w="1444625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показателя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План,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руб.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Факт,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руб.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 исполнения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Штрафы, зачисляемые в бюджет поселения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100.0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ВСЕГО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500.0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42988" y="1027113"/>
            <a:ext cx="7024687" cy="6016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неналоговых доходов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530" name="Объект 3"/>
          <p:cNvGraphicFramePr>
            <a:graphicFrameLocks/>
          </p:cNvGraphicFramePr>
          <p:nvPr/>
        </p:nvGraphicFramePr>
        <p:xfrm>
          <a:off x="1036638" y="1992313"/>
          <a:ext cx="6497637" cy="3644900"/>
        </p:xfrm>
        <a:graphic>
          <a:graphicData uri="http://schemas.openxmlformats.org/presentationml/2006/ole">
            <p:oleObj spid="_x0000_s22530" name="Диаграмма" r:id="rId3" imgW="6477000" imgH="362894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2063</TotalTime>
  <Words>890</Words>
  <Application>Microsoft Office PowerPoint</Application>
  <PresentationFormat>Экран (4:3)</PresentationFormat>
  <Paragraphs>222</Paragraphs>
  <Slides>19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3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31" baseType="lpstr">
      <vt:lpstr>Arial</vt:lpstr>
      <vt:lpstr>Cambria</vt:lpstr>
      <vt:lpstr>Wingdings 2</vt:lpstr>
      <vt:lpstr>Calibri</vt:lpstr>
      <vt:lpstr>Rockwell</vt:lpstr>
      <vt:lpstr>Times New Roman</vt:lpstr>
      <vt:lpstr>Бумажная</vt:lpstr>
      <vt:lpstr>Бумажная</vt:lpstr>
      <vt:lpstr>Бумажная</vt:lpstr>
      <vt:lpstr>Диаграмма</vt:lpstr>
      <vt:lpstr>Диаграмма Microsoft Excel</vt:lpstr>
      <vt:lpstr>Диаграмма Microsoft Office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DEPO</cp:lastModifiedBy>
  <cp:revision>464</cp:revision>
  <dcterms:created xsi:type="dcterms:W3CDTF">2014-05-15T13:46:29Z</dcterms:created>
  <dcterms:modified xsi:type="dcterms:W3CDTF">2018-02-21T13:26:23Z</dcterms:modified>
</cp:coreProperties>
</file>