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9" r:id="rId12"/>
    <p:sldId id="271" r:id="rId13"/>
    <p:sldId id="266" r:id="rId14"/>
    <p:sldId id="268" r:id="rId15"/>
    <p:sldId id="273" r:id="rId16"/>
    <p:sldId id="276" r:id="rId17"/>
    <p:sldId id="283" r:id="rId18"/>
    <p:sldId id="285" r:id="rId19"/>
    <p:sldId id="28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CC00CC"/>
    <a:srgbClr val="00FF00"/>
    <a:srgbClr val="FF00FF"/>
    <a:srgbClr val="3333FF"/>
    <a:srgbClr val="FF9900"/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>
        <p:scale>
          <a:sx n="100" d="100"/>
          <a:sy n="100" d="100"/>
        </p:scale>
        <p:origin x="408" y="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8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2C3DE98-6D03-4805-82D6-9C2C09876EDE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18FF73-4836-4505-90C2-CEEA4A9D6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41B06E-293C-4179-985C-D5D54FEAC0D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5295-33DA-48A7-8942-ED65A223DED8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EC5EC-CBF5-4660-A18B-CC9F6427E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E4BB0-AF62-42EB-8D45-AE6CD04A27D0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D1103-4532-4073-B5FB-CDB1EE7A3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EFD43-4B06-4315-8606-E66BBE2D1B00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EDF1A-279B-4E87-B9D8-8751039AD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56756-F462-4B5A-AE40-D435126B65F1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28539-572C-4CC5-B67C-C73EDF915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E4A83-5B1A-4344-8FFD-986C8F801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31F35-6411-42AB-B0FC-758BDDAA7D8E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8C20E-75BC-4EF5-AE37-37C3FD5C330B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91C81-622C-43DB-8333-E5A788CCF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108B-9638-4239-AEB3-928165FAFE1C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D7A5-CE1C-4C4D-A23A-CABADA797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0335F-C6EF-4E2E-A8C9-ABBF9504945D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D6EFB-551A-40BB-9979-726FA3336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C575F-77E3-4FD3-9524-C9114BDD390C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524BD-8EAA-4393-9F97-20947605C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8D2AC-22DB-4BD7-8084-BDA19AB6AFE1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F127E-DA0D-4D80-8FE1-12BDFB3D9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29C5C91-D5B4-4A03-9824-0DD950F1DE86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7161519-5EB4-4C56-8B9C-6F4D29EDE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2" r:id="rId2"/>
    <p:sldLayoutId id="2147483861" r:id="rId3"/>
    <p:sldLayoutId id="2147483864" r:id="rId4"/>
    <p:sldLayoutId id="2147483860" r:id="rId5"/>
    <p:sldLayoutId id="2147483859" r:id="rId6"/>
    <p:sldLayoutId id="2147483858" r:id="rId7"/>
    <p:sldLayoutId id="2147483857" r:id="rId8"/>
    <p:sldLayoutId id="2147483856" r:id="rId9"/>
    <p:sldLayoutId id="2147483855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305F9B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8888" y="4005263"/>
            <a:ext cx="7407275" cy="1752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smtClean="0"/>
              <a:t>Отчет об исполнении бюджета </a:t>
            </a:r>
            <a:r>
              <a:rPr lang="ru-RU" b="1" smtClean="0">
                <a:latin typeface="Arial" charset="0"/>
              </a:rPr>
              <a:t>Елизаветинского</a:t>
            </a:r>
            <a:r>
              <a:rPr lang="ru-RU" b="1" smtClean="0"/>
              <a:t> сельского поселения Азовского района </a:t>
            </a:r>
          </a:p>
          <a:p>
            <a:pPr eaLnBrk="1" hangingPunct="1">
              <a:defRPr/>
            </a:pPr>
            <a:r>
              <a:rPr lang="ru-RU" b="1" smtClean="0"/>
              <a:t>за 201</a:t>
            </a:r>
            <a:r>
              <a:rPr lang="en-US" b="1" smtClean="0">
                <a:latin typeface="Cambria" pitchFamily="18" charset="0"/>
              </a:rPr>
              <a:t>7</a:t>
            </a:r>
            <a:r>
              <a:rPr lang="ru-RU" b="1" smtClean="0"/>
              <a:t> год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971714"/>
            <a:ext cx="7406640" cy="1472184"/>
          </a:xfrm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ДЛЯ ГРАЖДАН</a:t>
            </a:r>
            <a:endParaRPr lang="ru-RU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2"/>
          <p:cNvSpPr>
            <a:spLocks noGrp="1"/>
          </p:cNvSpPr>
          <p:nvPr>
            <p:ph idx="1"/>
          </p:nvPr>
        </p:nvSpPr>
        <p:spPr>
          <a:xfrm>
            <a:off x="1042988" y="1484313"/>
            <a:ext cx="6778625" cy="2665412"/>
          </a:xfrm>
        </p:spPr>
        <p:txBody>
          <a:bodyPr/>
          <a:lstStyle/>
          <a:p>
            <a:pPr marL="68263" indent="0" eaLnBrk="1" hangingPunct="1">
              <a:buClr>
                <a:srgbClr val="94C600"/>
              </a:buClr>
              <a:buFont typeface="Wingdings 2" pitchFamily="18" charset="2"/>
              <a:buNone/>
            </a:pPr>
            <a:r>
              <a:rPr lang="ru-RU" sz="1500" smtClean="0">
                <a:solidFill>
                  <a:srgbClr val="3E3D2D"/>
                </a:solidFill>
                <a:latin typeface="Times New Roman" pitchFamily="18" charset="0"/>
                <a:cs typeface="Times New Roman" pitchFamily="18" charset="0"/>
              </a:rPr>
              <a:t>	Доходы бюджета Елизаветинского сельского поселения от безвозмездных поступлений состоят из следующих поступлений:</a:t>
            </a:r>
          </a:p>
          <a:p>
            <a:pPr marL="68263" indent="0" eaLnBrk="1" hangingPunct="1">
              <a:buClr>
                <a:srgbClr val="94C600"/>
              </a:buClr>
            </a:pPr>
            <a:r>
              <a:rPr lang="ru-RU" sz="1500" smtClean="0">
                <a:solidFill>
                  <a:srgbClr val="3E3D2D"/>
                </a:solidFill>
                <a:latin typeface="Times New Roman" pitchFamily="18" charset="0"/>
                <a:cs typeface="Times New Roman" pitchFamily="18" charset="0"/>
              </a:rPr>
              <a:t>дотации на выравнивание бюджетной обеспеченности</a:t>
            </a:r>
          </a:p>
          <a:p>
            <a:pPr marL="68263" indent="0" eaLnBrk="1" hangingPunct="1">
              <a:buClr>
                <a:srgbClr val="94C600"/>
              </a:buClr>
            </a:pPr>
            <a:r>
              <a:rPr lang="ru-RU" sz="1500" smtClean="0">
                <a:solidFill>
                  <a:srgbClr val="3E3D2D"/>
                </a:solidFill>
                <a:latin typeface="Times New Roman" pitchFamily="18" charset="0"/>
                <a:cs typeface="Times New Roman" pitchFamily="18" charset="0"/>
              </a:rPr>
              <a:t>субвенций (на осуществление первичного воинского учета, на определение перечня лиц, уполномоченных составлять протоколы об административных правонарушениях)</a:t>
            </a:r>
          </a:p>
          <a:p>
            <a:pPr marL="68263" indent="0" eaLnBrk="1" hangingPunct="1">
              <a:buClr>
                <a:srgbClr val="94C600"/>
              </a:buClr>
            </a:pPr>
            <a:r>
              <a:rPr lang="ru-RU" sz="1500" smtClean="0">
                <a:solidFill>
                  <a:srgbClr val="3E3D2D"/>
                </a:solidFill>
                <a:latin typeface="Times New Roman" pitchFamily="18" charset="0"/>
                <a:cs typeface="Times New Roman" pitchFamily="18" charset="0"/>
              </a:rPr>
              <a:t>иных межбюджетных трансфертов (из бюджетов Ростовской области  и Азовского района)</a:t>
            </a:r>
          </a:p>
          <a:p>
            <a:pPr marL="68263" indent="0" eaLnBrk="1" hangingPunct="1">
              <a:buClr>
                <a:srgbClr val="94C600"/>
              </a:buClr>
            </a:pPr>
            <a:r>
              <a:rPr lang="ru-RU" sz="1500" smtClean="0">
                <a:solidFill>
                  <a:srgbClr val="3E3D2D"/>
                </a:solidFill>
                <a:latin typeface="Times New Roman" pitchFamily="18" charset="0"/>
                <a:cs typeface="Times New Roman" pitchFamily="18" charset="0"/>
              </a:rPr>
              <a:t>средств резервного фонда Правительства Ростовской области</a:t>
            </a:r>
          </a:p>
          <a:p>
            <a:pPr marL="68263" indent="0"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smtClean="0">
                <a:solidFill>
                  <a:srgbClr val="002060"/>
                </a:solidFill>
              </a:rPr>
              <a:t>3. Безвозмездные поступления</a:t>
            </a:r>
            <a:endParaRPr lang="ru-RU" sz="320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024744" cy="529128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безвозмездных  поступлений</a:t>
            </a:r>
            <a:endParaRPr lang="ru-RU" sz="2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628" name="Group 52"/>
          <p:cNvGraphicFramePr>
            <a:graphicFrameLocks noGrp="1"/>
          </p:cNvGraphicFramePr>
          <p:nvPr/>
        </p:nvGraphicFramePr>
        <p:xfrm>
          <a:off x="0" y="549275"/>
          <a:ext cx="7462838" cy="3554413"/>
        </p:xfrm>
        <a:graphic>
          <a:graphicData uri="http://schemas.openxmlformats.org/drawingml/2006/table">
            <a:tbl>
              <a:tblPr/>
              <a:tblGrid>
                <a:gridCol w="3821113"/>
                <a:gridCol w="1355725"/>
                <a:gridCol w="1357312"/>
                <a:gridCol w="928688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Наименование показателя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План, руб.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Факт, руб.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% исполнения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Дотации на выравнивание бюджетной обеспеченности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4297600.00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4297600.00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100,0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Субвенции бюджетам муниципальных образований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73500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,00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73500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,00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100,0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на осуществление первичного воинского учета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100,0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на определение перечня должностных лиц, уполномоченных составлять протоколы об административных правонарушениях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200,00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200,00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100,0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средства из бюджета РО на повышение заработной платы работникам культуры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118500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118500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100,0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ВСЕГО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4589600.00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4589600.00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100.0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21" name="Rectangle 355"/>
          <p:cNvSpPr>
            <a:spLocks noChangeArrowheads="1"/>
          </p:cNvSpPr>
          <p:nvPr/>
        </p:nvSpPr>
        <p:spPr bwMode="auto">
          <a:xfrm>
            <a:off x="0" y="621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5" name="Объект 3"/>
          <p:cNvGraphicFramePr>
            <a:graphicFrameLocks noGrp="1"/>
          </p:cNvGraphicFramePr>
          <p:nvPr>
            <p:ph idx="1"/>
          </p:nvPr>
        </p:nvGraphicFramePr>
        <p:xfrm>
          <a:off x="1042988" y="1989138"/>
          <a:ext cx="6777037" cy="3843337"/>
        </p:xfrm>
        <a:graphic>
          <a:graphicData uri="http://schemas.openxmlformats.org/presentationml/2006/ole">
            <p:oleObj spid="_x0000_s26625" r:id="rId3" imgW="6779340" imgH="3846909" progId="Excel.Char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9840" y="192639"/>
            <a:ext cx="7024744" cy="673144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</a:t>
            </a:r>
            <a:r>
              <a:rPr lang="ru-RU" sz="2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безвозмездных поступлений</a:t>
            </a:r>
            <a:endParaRPr lang="ru-RU" sz="2800">
              <a:solidFill>
                <a:srgbClr val="002060"/>
              </a:solidFill>
            </a:endParaRPr>
          </a:p>
        </p:txBody>
      </p:sp>
      <p:graphicFrame>
        <p:nvGraphicFramePr>
          <p:cNvPr id="26627" name="Object 3"/>
          <p:cNvGraphicFramePr>
            <a:graphicFrameLocks/>
          </p:cNvGraphicFramePr>
          <p:nvPr/>
        </p:nvGraphicFramePr>
        <p:xfrm>
          <a:off x="884238" y="1473200"/>
          <a:ext cx="7962900" cy="4875213"/>
        </p:xfrm>
        <a:graphic>
          <a:graphicData uri="http://schemas.openxmlformats.org/presentationml/2006/ole">
            <p:oleObj spid="_x0000_s26627" name="Диаграмма" r:id="rId4" imgW="7819949" imgH="458144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49" name="Объект 3"/>
          <p:cNvGraphicFramePr>
            <a:graphicFrameLocks noGrp="1"/>
          </p:cNvGraphicFramePr>
          <p:nvPr>
            <p:ph idx="1"/>
          </p:nvPr>
        </p:nvGraphicFramePr>
        <p:xfrm>
          <a:off x="777875" y="1739900"/>
          <a:ext cx="7888288" cy="4259263"/>
        </p:xfrm>
        <a:graphic>
          <a:graphicData uri="http://schemas.openxmlformats.org/presentationml/2006/ole">
            <p:oleObj spid="_x0000_s27649" name="Диаграмма" r:id="rId3" imgW="7867802" imgH="4248302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7024744" cy="745152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002060"/>
                </a:solidFill>
              </a:rPr>
              <a:t>4. Расходы</a:t>
            </a:r>
            <a:endParaRPr lang="ru-RU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55" name="Group 59"/>
          <p:cNvGraphicFramePr>
            <a:graphicFrameLocks noGrp="1"/>
          </p:cNvGraphicFramePr>
          <p:nvPr>
            <p:ph idx="1"/>
          </p:nvPr>
        </p:nvGraphicFramePr>
        <p:xfrm>
          <a:off x="827088" y="1341438"/>
          <a:ext cx="6911975" cy="4414837"/>
        </p:xfrm>
        <a:graphic>
          <a:graphicData uri="http://schemas.openxmlformats.org/drawingml/2006/table">
            <a:tbl>
              <a:tblPr/>
              <a:tblGrid>
                <a:gridCol w="711200"/>
                <a:gridCol w="2574925"/>
                <a:gridCol w="1374775"/>
                <a:gridCol w="1316037"/>
                <a:gridCol w="935038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РзПр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Наименование показателя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План,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руб.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Факт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% исполне-ния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0104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Расходы на администрацию поселения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5756759.96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5756749.23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100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,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Резервный фонд главы поселения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0113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744228.00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744227.52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100.0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0203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173300.00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173300.00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0309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333368.00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333367.60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100.0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024744" cy="45712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smtClean="0">
                <a:solidFill>
                  <a:srgbClr val="002060"/>
                </a:solidFill>
              </a:rPr>
              <a:t>Осуществление расходов по разделам и подразделам</a:t>
            </a:r>
            <a:endParaRPr lang="ru-RU" sz="28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14" name="Group 70"/>
          <p:cNvGraphicFramePr>
            <a:graphicFrameLocks noGrp="1"/>
          </p:cNvGraphicFramePr>
          <p:nvPr>
            <p:ph idx="1"/>
          </p:nvPr>
        </p:nvGraphicFramePr>
        <p:xfrm>
          <a:off x="684213" y="1773238"/>
          <a:ext cx="7177087" cy="3570287"/>
        </p:xfrm>
        <a:graphic>
          <a:graphicData uri="http://schemas.openxmlformats.org/drawingml/2006/table">
            <a:tbl>
              <a:tblPr/>
              <a:tblGrid>
                <a:gridCol w="758825"/>
                <a:gridCol w="2747962"/>
                <a:gridCol w="1468438"/>
                <a:gridCol w="1362075"/>
                <a:gridCol w="839787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РзПр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Наименование показателя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План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Факт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% исполнения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0409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Национальная экономика (дорожный фонд поселения)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1887959.69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1887959.69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100.0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0503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Благоустройство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1726725.00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1726273.89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,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0705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6000,00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6000,00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0801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3274062,67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3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274062,67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Физкультура и спорт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000.00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000.00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3920403,32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3919940,60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,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45712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>
                <a:solidFill>
                  <a:srgbClr val="002060"/>
                </a:solidFill>
              </a:rPr>
              <a:t>Осуществление расходов по разделам и подразделам(продолжение</a:t>
            </a:r>
            <a:r>
              <a:rPr lang="ru-RU" sz="2800" b="1" smtClean="0">
                <a:solidFill>
                  <a:srgbClr val="002060"/>
                </a:solidFill>
              </a:rPr>
              <a:t>)</a:t>
            </a:r>
            <a:endParaRPr lang="ru-RU" sz="28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Прямоугольник 1"/>
          <p:cNvSpPr>
            <a:spLocks noChangeArrowheads="1"/>
          </p:cNvSpPr>
          <p:nvPr/>
        </p:nvSpPr>
        <p:spPr bwMode="auto">
          <a:xfrm>
            <a:off x="1187450" y="188913"/>
            <a:ext cx="698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b="1">
                <a:latin typeface="Times New Roman" pitchFamily="18" charset="0"/>
                <a:cs typeface="Times New Roman" pitchFamily="18" charset="0"/>
              </a:rPr>
              <a:t>Анализ исполнения плана по программным расходам бюджета поселения  за 201</a:t>
            </a:r>
            <a:r>
              <a:rPr lang="en-US" sz="1800" b="1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800" b="1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1800">
              <a:latin typeface="Cambria" pitchFamily="18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611188" y="4797425"/>
            <a:ext cx="8208962" cy="16557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defRPr/>
            </a:pPr>
            <a:r>
              <a:rPr lang="ru-RU" sz="1500">
                <a:solidFill>
                  <a:srgbClr val="003B9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5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Наименьший процент исполнения сложился по одной муниципальным программе: «Развитие транспортной системы Елизаветинского сельского поселения» в связи с недопоступлением средств в дорожный фонд поселения от уплаты акцизов. По остальным муниципальным программам  финансирование мероприятий исполнено на  99,9% - 100%.</a:t>
            </a:r>
          </a:p>
        </p:txBody>
      </p:sp>
      <p:graphicFrame>
        <p:nvGraphicFramePr>
          <p:cNvPr id="35843" name="Диаграмма 3"/>
          <p:cNvGraphicFramePr>
            <a:graphicFrameLocks/>
          </p:cNvGraphicFramePr>
          <p:nvPr/>
        </p:nvGraphicFramePr>
        <p:xfrm>
          <a:off x="600075" y="831850"/>
          <a:ext cx="8175625" cy="4422775"/>
        </p:xfrm>
        <a:graphic>
          <a:graphicData uri="http://schemas.openxmlformats.org/presentationml/2006/ole">
            <p:oleObj spid="_x0000_s35843" name="Диаграмма" r:id="rId3" imgW="8153400" imgH="4410151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49808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расходов </a:t>
            </a:r>
            <a:r>
              <a:rPr lang="ru-RU" sz="2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поселения  </a:t>
            </a:r>
            <a:r>
              <a:rPr lang="ru-RU" sz="2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текущий и прошедший годы</a:t>
            </a:r>
            <a:endParaRPr lang="ru-RU">
              <a:solidFill>
                <a:srgbClr val="002060"/>
              </a:solidFill>
            </a:endParaRPr>
          </a:p>
        </p:txBody>
      </p:sp>
      <p:graphicFrame>
        <p:nvGraphicFramePr>
          <p:cNvPr id="36866" name="Объект 4"/>
          <p:cNvGraphicFramePr>
            <a:graphicFrameLocks noGrp="1"/>
          </p:cNvGraphicFramePr>
          <p:nvPr>
            <p:ph sz="half" idx="1"/>
          </p:nvPr>
        </p:nvGraphicFramePr>
        <p:xfrm>
          <a:off x="163513" y="1408113"/>
          <a:ext cx="4735512" cy="3829050"/>
        </p:xfrm>
        <a:graphic>
          <a:graphicData uri="http://schemas.openxmlformats.org/presentationml/2006/ole">
            <p:oleObj spid="_x0000_s36866" name="Диаграмма" r:id="rId3" imgW="4724400" imgH="3819449" progId="Excel.Chart.8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Grp="1"/>
          </p:cNvGraphicFramePr>
          <p:nvPr>
            <p:ph sz="half" idx="2"/>
          </p:nvPr>
        </p:nvGraphicFramePr>
        <p:xfrm>
          <a:off x="4927600" y="1412875"/>
          <a:ext cx="4216400" cy="3817938"/>
        </p:xfrm>
        <a:graphic>
          <a:graphicData uri="http://schemas.openxmlformats.org/presentationml/2006/ole">
            <p:oleObj spid="_x0000_s36867" name="Диаграмма" r:id="rId4" imgW="3924300" imgH="3552749" progId="Excel.Chart.8">
              <p:embed/>
            </p:oleObj>
          </a:graphicData>
        </a:graphic>
      </p:graphicFrame>
      <p:sp>
        <p:nvSpPr>
          <p:cNvPr id="36869" name="Заголовок 1"/>
          <p:cNvSpPr txBox="1">
            <a:spLocks/>
          </p:cNvSpPr>
          <p:nvPr/>
        </p:nvSpPr>
        <p:spPr bwMode="auto">
          <a:xfrm>
            <a:off x="1395413" y="5516563"/>
            <a:ext cx="74977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500">
                <a:solidFill>
                  <a:srgbClr val="003B9A"/>
                </a:solidFill>
                <a:latin typeface="Cambria" pitchFamily="18" charset="0"/>
              </a:rPr>
              <a:t>	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Доля программных расходов за 2017 год в общей сумме расходов бюджета поселения по сравнению с аналогичным периодом прошлого года возросла на  20,0%.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ъект 2"/>
          <p:cNvSpPr>
            <a:spLocks noGrp="1"/>
          </p:cNvSpPr>
          <p:nvPr>
            <p:ph idx="1"/>
          </p:nvPr>
        </p:nvSpPr>
        <p:spPr>
          <a:xfrm>
            <a:off x="1042988" y="1268413"/>
            <a:ext cx="7499350" cy="4800600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1500" smtClean="0"/>
              <a:t>	</a:t>
            </a:r>
            <a:r>
              <a:rPr lang="ru-RU" sz="1500" smtClean="0">
                <a:latin typeface="Arial" charset="0"/>
              </a:rPr>
              <a:t>В целом, показатели отчета об исполнении бюджета Елизаветинского сельского поселения Азовского района за 2017 год немного выше в доходной части и ниже в расходной чем в прогнозируемых.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1500" smtClean="0">
                <a:latin typeface="Arial" charset="0"/>
              </a:rPr>
              <a:t>	Поступление налоговых и неналоговых доходов составило за текущий год  1</a:t>
            </a:r>
            <a:r>
              <a:rPr lang="en-US" sz="1500" smtClean="0">
                <a:latin typeface="Arial" charset="0"/>
              </a:rPr>
              <a:t>38.4</a:t>
            </a:r>
            <a:r>
              <a:rPr lang="ru-RU" sz="1500" smtClean="0">
                <a:latin typeface="Arial" charset="0"/>
              </a:rPr>
              <a:t>% от плана, что на </a:t>
            </a:r>
            <a:r>
              <a:rPr lang="en-US" sz="1500" smtClean="0">
                <a:latin typeface="Arial" charset="0"/>
              </a:rPr>
              <a:t>38.4 </a:t>
            </a:r>
            <a:r>
              <a:rPr lang="ru-RU" sz="1500" smtClean="0">
                <a:latin typeface="Arial" charset="0"/>
              </a:rPr>
              <a:t>% больше аналогичного показателя прошлого года. 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1500" smtClean="0">
                <a:latin typeface="Arial" charset="0"/>
              </a:rPr>
              <a:t>	Исполнение плана по расходам составило 9</a:t>
            </a:r>
            <a:r>
              <a:rPr lang="en-US" sz="1500" smtClean="0">
                <a:latin typeface="Arial" charset="0"/>
              </a:rPr>
              <a:t>9</a:t>
            </a:r>
            <a:r>
              <a:rPr lang="ru-RU" sz="1500" smtClean="0">
                <a:latin typeface="Arial" charset="0"/>
              </a:rPr>
              <a:t>,9%, что на 0,1% меньше аналогичного показателя прошлого года.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1500" smtClean="0">
                <a:latin typeface="Arial" charset="0"/>
              </a:rPr>
              <a:t> Кредиторская задолженность в администрации Елизаветинского сельского поселения по состоянию на 01.01.201</a:t>
            </a:r>
            <a:r>
              <a:rPr lang="en-US" sz="1500" smtClean="0">
                <a:latin typeface="Arial" charset="0"/>
              </a:rPr>
              <a:t>8</a:t>
            </a:r>
            <a:r>
              <a:rPr lang="ru-RU" sz="1500" smtClean="0">
                <a:latin typeface="Arial" charset="0"/>
              </a:rPr>
              <a:t> года отсутствует.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002060"/>
                </a:solidFill>
              </a:rPr>
              <a:t>Заключение</a:t>
            </a:r>
            <a:endParaRPr lang="ru-RU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2"/>
          <p:cNvSpPr>
            <a:spLocks noGrp="1"/>
          </p:cNvSpPr>
          <p:nvPr>
            <p:ph idx="1"/>
          </p:nvPr>
        </p:nvSpPr>
        <p:spPr>
          <a:xfrm>
            <a:off x="323850" y="188913"/>
            <a:ext cx="8362950" cy="5907087"/>
          </a:xfrm>
        </p:spPr>
        <p:txBody>
          <a:bodyPr anchor="ctr"/>
          <a:lstStyle/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	Представляем вашему вниманию Отчет об исполнении бюджета Елизаветинского сельского поселения Азовского района за 201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год в рамках проекта «Бюджет для граждан». </a:t>
            </a:r>
          </a:p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	«Бюджет для граждан» предназначен, прежде всего, для жителей, не обладающих специальными знаниями в сфере бюджетного законодательства. Информация, представленная в данной презентации, знакомит жителей с основными характеристиками бюджета поселения и результатами его исполнения за прошедший период текущего года.</a:t>
            </a:r>
          </a:p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  	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Елизаветинского сельского поселения. </a:t>
            </a:r>
          </a:p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2"/>
          <p:cNvSpPr>
            <a:spLocks noGrp="1"/>
          </p:cNvSpPr>
          <p:nvPr>
            <p:ph idx="1"/>
          </p:nvPr>
        </p:nvSpPr>
        <p:spPr>
          <a:xfrm>
            <a:off x="1435100" y="1268413"/>
            <a:ext cx="7169150" cy="4979987"/>
          </a:xfrm>
        </p:spPr>
        <p:txBody>
          <a:bodyPr/>
          <a:lstStyle/>
          <a:p>
            <a:pPr marL="68263" indent="0" algn="just" eaLnBrk="1" hangingPunct="1">
              <a:buFont typeface="Wingdings 2" pitchFamily="18" charset="2"/>
              <a:buNone/>
            </a:pP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marL="68263" indent="0" algn="just" eaLnBrk="1" hangingPunct="1">
              <a:buFont typeface="Wingdings 2" pitchFamily="18" charset="2"/>
              <a:buNone/>
            </a:pP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	Бюджет Елизаветинского сельского поселения Азовского района на 20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год и плановый период 201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-201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г. г. утвержден решением Собрания депутатов Елизаветинского сельского поселения от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.12.201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г. №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по доходам на 201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год в сумме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9358.3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тыс. руб., по расходам на 201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год  в сумме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9358.3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тыс. руб. </a:t>
            </a:r>
          </a:p>
          <a:p>
            <a:pPr marL="68263" indent="0" algn="just" eaLnBrk="1" hangingPunct="1">
              <a:buFont typeface="Wingdings 2" pitchFamily="18" charset="2"/>
              <a:buNone/>
            </a:pP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	Изменения в решение о бюджете Елизаветинского сельского поселения за прошедший период вносились 10 раз: решением от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г. №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, решением от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г. №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, решением от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г. №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, решением от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г. №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, решением от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г. №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, решением от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г. №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, решением от 28.06.2017 № 16, решением от 14.12.2017 № 33, решением от 28.03.2017 № 10, решением от 28.07.2017 № 21.</a:t>
            </a:r>
          </a:p>
          <a:p>
            <a:pPr marL="68263" indent="0" algn="just" eaLnBrk="1" hangingPunct="1">
              <a:buFont typeface="Wingdings 2" pitchFamily="18" charset="2"/>
              <a:buNone/>
            </a:pP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	Уточненный план 2017 года на 01 января 2018 года составляет по доходам – 13418,1 тыс. руб., по расходам – 13919,9 тыс. руб.  Дефицит бюджета покрыт за счет остатка средств на счете поселения, сложившегося на 01 января 2017 г. в размере 501,8 тыс. рублей.</a:t>
            </a:r>
          </a:p>
          <a:p>
            <a:pPr marL="68263" indent="0" algn="just" eaLnBrk="1" hangingPunct="1">
              <a:buFont typeface="Wingdings 2" pitchFamily="18" charset="2"/>
              <a:buNone/>
            </a:pP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	По состоянию на 01 января 2018 года план по доходам исполнен в сумме 13418,1 тыс. руб., что составляет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% от планового показателя; исполнение по расходам – 13919,9 тыс. руб., что составляет 100  % от плана.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024744" cy="88916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002060"/>
                </a:solidFill>
              </a:rPr>
              <a:t>Основные показатели</a:t>
            </a:r>
            <a:endParaRPr lang="ru-RU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4"/>
          <p:cNvSpPr>
            <a:spLocks noGrp="1"/>
          </p:cNvSpPr>
          <p:nvPr>
            <p:ph idx="1"/>
          </p:nvPr>
        </p:nvSpPr>
        <p:spPr>
          <a:xfrm>
            <a:off x="827088" y="1196975"/>
            <a:ext cx="6921500" cy="4967288"/>
          </a:xfrm>
        </p:spPr>
        <p:txBody>
          <a:bodyPr/>
          <a:lstStyle/>
          <a:p>
            <a:pPr marL="68263" indent="0" eaLnBrk="1" hangingPunct="1">
              <a:buFont typeface="Wingdings 2" pitchFamily="18" charset="2"/>
              <a:buNone/>
            </a:pP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Налоговые доходы бюджета Елизаветинского сельского поселения состоят из следующих поступлений:</a:t>
            </a:r>
          </a:p>
          <a:p>
            <a:pPr marL="68263" indent="0" eaLnBrk="1" hangingPunct="1"/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налог на доходы физических лиц</a:t>
            </a:r>
          </a:p>
          <a:p>
            <a:pPr marL="68263" indent="0" eaLnBrk="1" hangingPunct="1"/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налоги на товары (работы, услуги), реализуемые на территории Российской Федерации (акцизы)</a:t>
            </a:r>
          </a:p>
          <a:p>
            <a:pPr marL="68263" indent="0" eaLnBrk="1" hangingPunct="1"/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налоги на совокупный доход (налог в связи с применением УСН, единый сельскохозяйственный налог) </a:t>
            </a:r>
          </a:p>
          <a:p>
            <a:pPr marL="68263" indent="0" eaLnBrk="1" hangingPunct="1"/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налоги на имущество (налог на имущество физических лиц, земельный налог)</a:t>
            </a:r>
          </a:p>
          <a:p>
            <a:pPr marL="68263" indent="0"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государственная пошлина за совершение нотариальных действий</a:t>
            </a:r>
            <a:endParaRPr lang="ru-RU" sz="1600" smtClean="0"/>
          </a:p>
          <a:p>
            <a:pPr marL="68263" indent="0" eaLnBrk="1" hangingPunct="1"/>
            <a:endParaRPr lang="ru-RU" sz="15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024744" cy="7451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002060"/>
                </a:solidFill>
              </a:rPr>
              <a:t>1. Налоговые доходы</a:t>
            </a:r>
            <a:endParaRPr lang="ru-RU">
              <a:solidFill>
                <a:srgbClr val="002060"/>
              </a:solidFill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3665538"/>
            <a:ext cx="3168650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6696744" cy="504056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налоговых доходов</a:t>
            </a:r>
            <a:endParaRPr lang="ru-RU" sz="2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507" name="Group 99"/>
          <p:cNvGraphicFramePr>
            <a:graphicFrameLocks noGrp="1"/>
          </p:cNvGraphicFramePr>
          <p:nvPr/>
        </p:nvGraphicFramePr>
        <p:xfrm>
          <a:off x="0" y="692150"/>
          <a:ext cx="7286625" cy="3916363"/>
        </p:xfrm>
        <a:graphic>
          <a:graphicData uri="http://schemas.openxmlformats.org/drawingml/2006/table">
            <a:tbl>
              <a:tblPr/>
              <a:tblGrid>
                <a:gridCol w="3429000"/>
                <a:gridCol w="1590675"/>
                <a:gridCol w="1344613"/>
                <a:gridCol w="9223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Наименование показателя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План,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руб.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Факт,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руб.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%  испол-нения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Налоги на прибыль, доходы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1085400.00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772100.00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71.1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НДФЛ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1085400.00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772100.00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71.1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Налоги на имущество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3613200.00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5738100.00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58.8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налог на имущество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2225200.00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2087700.00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93.8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земельный налог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1388000.00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3650300.00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262.9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Государственная пошлина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13000.00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9700.00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74.6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Государственная пошлина за совершение нотариальных действий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13000.00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9700.00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74.6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ВСЕГО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4711600.00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6519900.00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138.4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  <p:sp>
        <p:nvSpPr>
          <p:cNvPr id="17463" name="Rectangle 453"/>
          <p:cNvSpPr>
            <a:spLocks noChangeArrowheads="1"/>
          </p:cNvSpPr>
          <p:nvPr/>
        </p:nvSpPr>
        <p:spPr bwMode="auto">
          <a:xfrm>
            <a:off x="0" y="6221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Объект 3"/>
          <p:cNvGraphicFramePr>
            <a:graphicFrameLocks noGrp="1"/>
          </p:cNvGraphicFramePr>
          <p:nvPr>
            <p:ph idx="1"/>
          </p:nvPr>
        </p:nvGraphicFramePr>
        <p:xfrm>
          <a:off x="679450" y="1450975"/>
          <a:ext cx="7732713" cy="4319588"/>
        </p:xfrm>
        <a:graphic>
          <a:graphicData uri="http://schemas.openxmlformats.org/presentationml/2006/ole">
            <p:oleObj spid="_x0000_s19457" name="Диаграмма" r:id="rId3" imgW="7724851" imgH="4314749" progId="Excel.Char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836712"/>
            <a:ext cx="7024744" cy="60113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налоговых доходов</a:t>
            </a:r>
            <a:endParaRPr lang="ru-RU" sz="2800" b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263" indent="0" eaLnBrk="1" hangingPunct="1">
              <a:buFont typeface="Wingdings 2" pitchFamily="18" charset="2"/>
              <a:buNone/>
            </a:pP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68263" indent="0" eaLnBrk="1" hangingPunct="1">
              <a:buFont typeface="Wingdings 2" pitchFamily="18" charset="2"/>
              <a:buNone/>
            </a:pP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	Неналоговые доходы бюджета Елизаветинского сельского поселения состоят из следующих поступлений:</a:t>
            </a:r>
          </a:p>
          <a:p>
            <a:pPr marL="68263" indent="0" eaLnBrk="1" hangingPunct="1"/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 (арендная плата за земельные участки) </a:t>
            </a:r>
          </a:p>
          <a:p>
            <a:pPr marL="68263" indent="0" eaLnBrk="1" hangingPunct="1"/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доходы от  продажи материальных и нематериальных активов (доходы от продажи земельных участков</a:t>
            </a:r>
          </a:p>
          <a:p>
            <a:pPr marL="68263" indent="0" eaLnBrk="1" hangingPunct="1"/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доходы от оказания платных услуг и компенсации затрат государства</a:t>
            </a:r>
          </a:p>
          <a:p>
            <a:pPr marL="68263" indent="0" eaLnBrk="1" hangingPunct="1"/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штрафы, санкции и возмещение ущерба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002060"/>
                </a:solidFill>
              </a:rPr>
              <a:t>2. Неналоговые </a:t>
            </a:r>
            <a:r>
              <a:rPr lang="ru-RU">
                <a:solidFill>
                  <a:srgbClr val="002060"/>
                </a:solidFill>
              </a:rPr>
              <a:t>доходы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024744" cy="673144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</a:t>
            </a:r>
            <a:r>
              <a:rPr lang="ru-RU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</a:t>
            </a:r>
            <a:r>
              <a:rPr lang="ru-RU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</a:t>
            </a:r>
            <a:endParaRPr lang="ru-RU" sz="2000">
              <a:solidFill>
                <a:srgbClr val="002060"/>
              </a:solidFill>
            </a:endParaRPr>
          </a:p>
        </p:txBody>
      </p:sp>
      <p:graphicFrame>
        <p:nvGraphicFramePr>
          <p:cNvPr id="21534" name="Group 30"/>
          <p:cNvGraphicFramePr>
            <a:graphicFrameLocks noGrp="1"/>
          </p:cNvGraphicFramePr>
          <p:nvPr/>
        </p:nvGraphicFramePr>
        <p:xfrm>
          <a:off x="468313" y="1268413"/>
          <a:ext cx="7129462" cy="1814512"/>
        </p:xfrm>
        <a:graphic>
          <a:graphicData uri="http://schemas.openxmlformats.org/drawingml/2006/table">
            <a:tbl>
              <a:tblPr/>
              <a:tblGrid>
                <a:gridCol w="3252787"/>
                <a:gridCol w="1349375"/>
                <a:gridCol w="1082675"/>
                <a:gridCol w="1444625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Наименование показателя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План,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руб.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Факт,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руб.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% исполнения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Штрафы, зачисляемые в бюджет поселения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700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100.0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ВСЕГО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B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42988" y="1027113"/>
            <a:ext cx="7024687" cy="6016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неналоговых доходов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530" name="Объект 3"/>
          <p:cNvGraphicFramePr>
            <a:graphicFrameLocks/>
          </p:cNvGraphicFramePr>
          <p:nvPr/>
        </p:nvGraphicFramePr>
        <p:xfrm>
          <a:off x="1036638" y="1992313"/>
          <a:ext cx="6497637" cy="3644900"/>
        </p:xfrm>
        <a:graphic>
          <a:graphicData uri="http://schemas.openxmlformats.org/presentationml/2006/ole">
            <p:oleObj spid="_x0000_s22530" name="Диаграмма" r:id="rId3" imgW="6477000" imgH="362894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2102</TotalTime>
  <Words>861</Words>
  <Application>Microsoft Office PowerPoint</Application>
  <PresentationFormat>Экран (4:3)</PresentationFormat>
  <Paragraphs>193</Paragraphs>
  <Slides>19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3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30" baseType="lpstr">
      <vt:lpstr>Arial</vt:lpstr>
      <vt:lpstr>Cambria</vt:lpstr>
      <vt:lpstr>Wingdings 2</vt:lpstr>
      <vt:lpstr>Calibri</vt:lpstr>
      <vt:lpstr>Rockwell</vt:lpstr>
      <vt:lpstr>Times New Roman</vt:lpstr>
      <vt:lpstr>Бумажная</vt:lpstr>
      <vt:lpstr>Бумажная</vt:lpstr>
      <vt:lpstr>Бумажная</vt:lpstr>
      <vt:lpstr>Диаграмма</vt:lpstr>
      <vt:lpstr>Диаграмма Microsoft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DEPO</cp:lastModifiedBy>
  <cp:revision>473</cp:revision>
  <dcterms:created xsi:type="dcterms:W3CDTF">2014-05-15T13:46:29Z</dcterms:created>
  <dcterms:modified xsi:type="dcterms:W3CDTF">2019-02-18T18:09:48Z</dcterms:modified>
</cp:coreProperties>
</file>